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emf" ContentType="image/x-emf"/>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handoutMasterIdLst>
    <p:handoutMasterId r:id="rId14"/>
  </p:handoutMasterIdLst>
  <p:sldIdLst>
    <p:sldId id="267" r:id="rId2"/>
    <p:sldId id="257" r:id="rId3"/>
    <p:sldId id="258" r:id="rId4"/>
    <p:sldId id="259" r:id="rId5"/>
    <p:sldId id="260" r:id="rId6"/>
    <p:sldId id="261" r:id="rId7"/>
    <p:sldId id="262" r:id="rId8"/>
    <p:sldId id="263" r:id="rId9"/>
    <p:sldId id="266" r:id="rId10"/>
    <p:sldId id="264" r:id="rId11"/>
    <p:sldId id="268" r:id="rId12"/>
    <p:sldId id="269" r:id="rId1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E1F"/>
    <a:srgbClr val="63CB00"/>
    <a:srgbClr val="6E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94598" autoAdjust="0"/>
  </p:normalViewPr>
  <p:slideViewPr>
    <p:cSldViewPr snapToGrid="0" snapToObjects="1">
      <p:cViewPr varScale="1">
        <p:scale>
          <a:sx n="87" d="100"/>
          <a:sy n="87" d="100"/>
        </p:scale>
        <p:origin x="-17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F77A24-9D21-8745-9A51-FDA483CCFB00}" type="datetimeFigureOut">
              <a:rPr lang="fr-FR" smtClean="0"/>
              <a:pPr/>
              <a:t>12/06/12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88DF92-CFAC-8045-8846-B10C3796B2E3}" type="slidenum">
              <a:rPr lang="fr-FR" smtClean="0"/>
              <a:pPr/>
              <a:t>‹#›</a:t>
            </a:fld>
            <a:endParaRPr lang="fr-FR"/>
          </a:p>
        </p:txBody>
      </p:sp>
    </p:spTree>
    <p:extLst>
      <p:ext uri="{BB962C8B-B14F-4D97-AF65-F5344CB8AC3E}">
        <p14:creationId xmlns:p14="http://schemas.microsoft.com/office/powerpoint/2010/main" val="268944192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AF50DC4-3F64-9844-A00A-B9CE825D85A4}" type="datetimeFigureOut">
              <a:rPr lang="fr-FR" smtClean="0"/>
              <a:pPr/>
              <a:t>12/06/12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AF50DC4-3F64-9844-A00A-B9CE825D85A4}" type="datetimeFigureOut">
              <a:rPr lang="fr-FR" smtClean="0"/>
              <a:pPr/>
              <a:t>12/06/12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AF50DC4-3F64-9844-A00A-B9CE825D85A4}" type="datetimeFigureOut">
              <a:rPr lang="fr-FR" smtClean="0"/>
              <a:pPr/>
              <a:t>12/06/12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38415"/>
            <a:ext cx="8229600" cy="4944395"/>
          </a:xfrm>
        </p:spPr>
        <p:txBody>
          <a:bodyPr/>
          <a:lstStyle>
            <a:lvl1pPr>
              <a:buNone/>
              <a:defRPr sz="1800">
                <a:solidFill>
                  <a:schemeClr val="tx1"/>
                </a:solidFill>
              </a:defRPr>
            </a:lvl1pPr>
            <a:lvl2pPr>
              <a:buFont typeface="Arial"/>
              <a:buChar char="•"/>
              <a:defRPr sz="1800">
                <a:solidFill>
                  <a:schemeClr val="tx1"/>
                </a:solidFill>
              </a:defRPr>
            </a:lvl2pPr>
            <a:lvl3pPr>
              <a:buClrTx/>
              <a:buSzPct val="75000"/>
              <a:defRPr sz="1600">
                <a:solidFill>
                  <a:schemeClr val="tx1"/>
                </a:solidFill>
              </a:defRPr>
            </a:lvl3pPr>
            <a:lvl4pPr>
              <a:buFontTx/>
              <a:buNone/>
              <a:defRPr sz="1800">
                <a:solidFill>
                  <a:schemeClr val="tx1"/>
                </a:solidFill>
              </a:defRPr>
            </a:lvl4pPr>
          </a:lstStyle>
          <a:p>
            <a:pPr lvl="0"/>
            <a:r>
              <a:rPr lang="fr-FR" dirty="0" smtClean="0"/>
              <a:t>Cliquez pour modifier les styles du texte du masque</a:t>
            </a:r>
          </a:p>
          <a:p>
            <a:pPr lvl="1"/>
            <a:r>
              <a:rPr lang="fr-FR" dirty="0" smtClean="0"/>
              <a:t>	Deuxième niveau</a:t>
            </a:r>
          </a:p>
          <a:p>
            <a:pPr lvl="2"/>
            <a:r>
              <a:rPr lang="fr-FR" dirty="0" smtClean="0"/>
              <a:t>Troisième niveau</a:t>
            </a:r>
          </a:p>
          <a:p>
            <a:pPr lvl="3"/>
            <a:r>
              <a:rPr lang="fr-FR" dirty="0" smtClean="0"/>
              <a:t>Quatrième niveau</a:t>
            </a:r>
          </a:p>
        </p:txBody>
      </p:sp>
      <p:sp>
        <p:nvSpPr>
          <p:cNvPr id="10" name="Titre 9"/>
          <p:cNvSpPr>
            <a:spLocks noGrp="1"/>
          </p:cNvSpPr>
          <p:nvPr>
            <p:ph type="title"/>
          </p:nvPr>
        </p:nvSpPr>
        <p:spPr>
          <a:xfrm>
            <a:off x="0" y="149927"/>
            <a:ext cx="9144000" cy="888488"/>
          </a:xfrm>
          <a:solidFill>
            <a:schemeClr val="bg1"/>
          </a:solidFill>
        </p:spPr>
        <p:txBody>
          <a:bodyPr>
            <a:normAutofit/>
          </a:bodyPr>
          <a:lstStyle>
            <a:lvl1pPr>
              <a:defRPr sz="3200">
                <a:solidFill>
                  <a:srgbClr val="0E0C0B"/>
                </a:solidFill>
              </a:defRPr>
            </a:lvl1pPr>
          </a:lstStyle>
          <a:p>
            <a:r>
              <a:rPr lang="fr-FR" dirty="0" smtClean="0"/>
              <a:t>Cliquez et modifiez le titre</a:t>
            </a:r>
            <a:endParaRPr lang="fr-FR" dirty="0"/>
          </a:p>
        </p:txBody>
      </p:sp>
      <p:pic>
        <p:nvPicPr>
          <p:cNvPr id="5" name="Image 4" descr="logofond09cmjn.pdf"/>
          <p:cNvPicPr>
            <a:picLocks noChangeAspect="1"/>
          </p:cNvPicPr>
          <p:nvPr userDrawn="1"/>
        </p:nvPicPr>
        <p:blipFill>
          <a:blip r:embed="rId2"/>
          <a:stretch>
            <a:fillRect/>
          </a:stretch>
        </p:blipFill>
        <p:spPr>
          <a:xfrm>
            <a:off x="8028918" y="5750315"/>
            <a:ext cx="975400" cy="975400"/>
          </a:xfrm>
          <a:prstGeom prst="rect">
            <a:avLst/>
          </a:prstGeom>
          <a:effectLst>
            <a:outerShdw blurRad="50800" dist="38100" dir="2700000">
              <a:srgbClr val="000000">
                <a:alpha val="43000"/>
              </a:srgbClr>
            </a:outerShdw>
          </a:effectLst>
        </p:spPr>
      </p:pic>
      <p:pic>
        <p:nvPicPr>
          <p:cNvPr id="13" name="Image 12" descr="sharpeihdtt72.tif"/>
          <p:cNvPicPr>
            <a:picLocks noChangeAspect="1"/>
          </p:cNvPicPr>
          <p:nvPr userDrawn="1"/>
        </p:nvPicPr>
        <p:blipFill>
          <a:blip r:embed="rId3"/>
          <a:stretch>
            <a:fillRect/>
          </a:stretch>
        </p:blipFill>
        <p:spPr>
          <a:xfrm>
            <a:off x="-70802" y="5082210"/>
            <a:ext cx="2032125" cy="18012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AF50DC4-3F64-9844-A00A-B9CE825D85A4}" type="datetimeFigureOut">
              <a:rPr lang="fr-FR" smtClean="0"/>
              <a:pPr/>
              <a:t>12/06/12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AF50DC4-3F64-9844-A00A-B9CE825D85A4}" type="datetimeFigureOut">
              <a:rPr lang="fr-FR" smtClean="0"/>
              <a:pPr/>
              <a:t>12/06/12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AF50DC4-3F64-9844-A00A-B9CE825D85A4}" type="datetimeFigureOut">
              <a:rPr lang="fr-FR" smtClean="0"/>
              <a:pPr/>
              <a:t>12/06/12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6AF50DC4-3F64-9844-A00A-B9CE825D85A4}" type="datetimeFigureOut">
              <a:rPr lang="fr-FR" smtClean="0"/>
              <a:pPr/>
              <a:t>12/06/12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AF50DC4-3F64-9844-A00A-B9CE825D85A4}" type="datetimeFigureOut">
              <a:rPr lang="fr-FR" smtClean="0"/>
              <a:pPr/>
              <a:t>12/06/12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AF50DC4-3F64-9844-A00A-B9CE825D85A4}" type="datetimeFigureOut">
              <a:rPr lang="fr-FR" smtClean="0"/>
              <a:pPr/>
              <a:t>12/06/12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AF50DC4-3F64-9844-A00A-B9CE825D85A4}" type="datetimeFigureOut">
              <a:rPr lang="fr-FR" smtClean="0"/>
              <a:pPr/>
              <a:t>12/06/12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F0CF25-1872-7C43-83F3-EA7234F56581}"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3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50DC4-3F64-9844-A00A-B9CE825D85A4}" type="datetimeFigureOut">
              <a:rPr lang="fr-FR" smtClean="0"/>
              <a:pPr/>
              <a:t>12/06/12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0CF25-1872-7C43-83F3-EA7234F56581}"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rgbClr val="36666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6">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6">
              <a:lumMod val="75000"/>
            </a:schemeClr>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accent6">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6">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6">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emf"/><Relationship Id="rId5" Type="http://schemas.openxmlformats.org/officeDocument/2006/relationships/image" Target="../media/image3.tiff"/><Relationship Id="rId6"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tiff"/><Relationship Id="rId5"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jpeg"/><Relationship Id="rId5" Type="http://schemas.openxmlformats.org/officeDocument/2006/relationships/image" Target="../media/image8.tiff"/><Relationship Id="rId6"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eg"/><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emf"/><Relationship Id="rId5"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358455"/>
            <a:ext cx="9144000" cy="1403092"/>
          </a:xfrm>
          <a:solidFill>
            <a:schemeClr val="bg1"/>
          </a:solidFill>
        </p:spPr>
        <p:txBody>
          <a:bodyPr/>
          <a:lstStyle/>
          <a:p>
            <a:r>
              <a:rPr lang="en-US" dirty="0" err="1" smtClean="0">
                <a:solidFill>
                  <a:srgbClr val="0E0C0B"/>
                </a:solidFill>
              </a:rPr>
              <a:t>Coprophagie</a:t>
            </a:r>
            <a:r>
              <a:rPr lang="en-US" dirty="0" smtClean="0">
                <a:solidFill>
                  <a:srgbClr val="0E0C0B"/>
                </a:solidFill>
              </a:rPr>
              <a:t> chez le </a:t>
            </a:r>
            <a:r>
              <a:rPr lang="en-US" dirty="0" err="1" smtClean="0">
                <a:solidFill>
                  <a:srgbClr val="0E0C0B"/>
                </a:solidFill>
              </a:rPr>
              <a:t>chien</a:t>
            </a:r>
            <a:endParaRPr lang="fr-FR" dirty="0">
              <a:solidFill>
                <a:srgbClr val="0E0C0B"/>
              </a:solidFill>
            </a:endParaRPr>
          </a:p>
        </p:txBody>
      </p:sp>
      <p:sp>
        <p:nvSpPr>
          <p:cNvPr id="3" name="Sous-titre 2"/>
          <p:cNvSpPr>
            <a:spLocks noGrp="1"/>
          </p:cNvSpPr>
          <p:nvPr>
            <p:ph type="subTitle" idx="1"/>
          </p:nvPr>
        </p:nvSpPr>
        <p:spPr>
          <a:xfrm>
            <a:off x="5950814" y="1761547"/>
            <a:ext cx="3101975" cy="1912159"/>
          </a:xfrm>
        </p:spPr>
        <p:txBody>
          <a:bodyPr>
            <a:normAutofit fontScale="55000" lnSpcReduction="20000"/>
          </a:bodyPr>
          <a:lstStyle/>
          <a:p>
            <a:r>
              <a:rPr lang="en-US" sz="4211" dirty="0" smtClean="0">
                <a:solidFill>
                  <a:srgbClr val="0E0C0B"/>
                </a:solidFill>
              </a:rPr>
              <a:t>Serge </a:t>
            </a:r>
            <a:r>
              <a:rPr lang="en-US" sz="4211" dirty="0" err="1" smtClean="0">
                <a:solidFill>
                  <a:srgbClr val="0E0C0B"/>
                </a:solidFill>
              </a:rPr>
              <a:t>Martinod</a:t>
            </a:r>
            <a:endParaRPr lang="en-US" sz="4211" dirty="0" smtClean="0">
              <a:solidFill>
                <a:srgbClr val="0E0C0B"/>
              </a:solidFill>
            </a:endParaRPr>
          </a:p>
          <a:p>
            <a:r>
              <a:rPr lang="en-US" sz="3600" dirty="0" err="1" smtClean="0">
                <a:solidFill>
                  <a:srgbClr val="0E0C0B"/>
                </a:solidFill>
              </a:rPr>
              <a:t>Arcanatura</a:t>
            </a:r>
            <a:r>
              <a:rPr lang="en-US" sz="3600" dirty="0" smtClean="0">
                <a:solidFill>
                  <a:srgbClr val="0E0C0B"/>
                </a:solidFill>
              </a:rPr>
              <a:t> LLC</a:t>
            </a:r>
          </a:p>
          <a:p>
            <a:r>
              <a:rPr lang="en-US" sz="2526" dirty="0" smtClean="0">
                <a:solidFill>
                  <a:srgbClr val="0E0C0B"/>
                </a:solidFill>
              </a:rPr>
              <a:t>University of Connecticut </a:t>
            </a:r>
          </a:p>
          <a:p>
            <a:r>
              <a:rPr lang="en-US" sz="2526" dirty="0" smtClean="0">
                <a:solidFill>
                  <a:srgbClr val="0E0C0B"/>
                </a:solidFill>
              </a:rPr>
              <a:t>Technology Incubation Program</a:t>
            </a:r>
          </a:p>
          <a:p>
            <a:r>
              <a:rPr lang="en-US" sz="2526" dirty="0" smtClean="0">
                <a:solidFill>
                  <a:srgbClr val="0E0C0B"/>
                </a:solidFill>
              </a:rPr>
              <a:t>1084 </a:t>
            </a:r>
            <a:r>
              <a:rPr lang="en-US" sz="2526" dirty="0" err="1" smtClean="0">
                <a:solidFill>
                  <a:srgbClr val="0E0C0B"/>
                </a:solidFill>
              </a:rPr>
              <a:t>Shennecosset</a:t>
            </a:r>
            <a:r>
              <a:rPr lang="en-US" sz="2526" dirty="0" smtClean="0">
                <a:solidFill>
                  <a:srgbClr val="0E0C0B"/>
                </a:solidFill>
              </a:rPr>
              <a:t> Road</a:t>
            </a:r>
          </a:p>
          <a:p>
            <a:r>
              <a:rPr lang="en-US" sz="2526" dirty="0" smtClean="0">
                <a:solidFill>
                  <a:srgbClr val="0E0C0B"/>
                </a:solidFill>
              </a:rPr>
              <a:t>Groton CT 06340 USA</a:t>
            </a:r>
          </a:p>
          <a:p>
            <a:r>
              <a:rPr lang="en-US" sz="2526" dirty="0" err="1" smtClean="0">
                <a:solidFill>
                  <a:srgbClr val="0E0C0B"/>
                </a:solidFill>
              </a:rPr>
              <a:t>serge.martinod@arcanatura.com</a:t>
            </a:r>
            <a:endParaRPr lang="en-US" sz="2526" dirty="0" smtClean="0">
              <a:solidFill>
                <a:srgbClr val="0E0C0B"/>
              </a:solidFill>
            </a:endParaRPr>
          </a:p>
          <a:p>
            <a:endParaRPr lang="fr-FR" dirty="0">
              <a:solidFill>
                <a:srgbClr val="0E0C0B"/>
              </a:solidFill>
            </a:endParaRPr>
          </a:p>
        </p:txBody>
      </p:sp>
      <p:pic>
        <p:nvPicPr>
          <p:cNvPr id="5" name="Image 4" descr="logofond09cmjn.pdf"/>
          <p:cNvPicPr>
            <a:picLocks noChangeAspect="1"/>
          </p:cNvPicPr>
          <p:nvPr/>
        </p:nvPicPr>
        <p:blipFill>
          <a:blip r:embed="rId4"/>
          <a:stretch>
            <a:fillRect/>
          </a:stretch>
        </p:blipFill>
        <p:spPr>
          <a:xfrm>
            <a:off x="7721265" y="137944"/>
            <a:ext cx="1200518" cy="1200518"/>
          </a:xfrm>
          <a:prstGeom prst="rect">
            <a:avLst/>
          </a:prstGeom>
          <a:effectLst>
            <a:outerShdw blurRad="50800" dist="38100" dir="2700000">
              <a:srgbClr val="000000">
                <a:alpha val="43000"/>
              </a:srgbClr>
            </a:outerShdw>
          </a:effectLst>
        </p:spPr>
      </p:pic>
      <p:pic>
        <p:nvPicPr>
          <p:cNvPr id="7" name="Image 6" descr="sharpeihdttgd72.tif"/>
          <p:cNvPicPr>
            <a:picLocks noChangeAspect="1"/>
          </p:cNvPicPr>
          <p:nvPr/>
        </p:nvPicPr>
        <p:blipFill>
          <a:blip r:embed="rId5"/>
          <a:stretch>
            <a:fillRect/>
          </a:stretch>
        </p:blipFill>
        <p:spPr>
          <a:xfrm>
            <a:off x="481604" y="1761546"/>
            <a:ext cx="5750423" cy="5096453"/>
          </a:xfrm>
          <a:prstGeom prst="rect">
            <a:avLst/>
          </a:prstGeom>
        </p:spPr>
      </p:pic>
      <p:pic>
        <p:nvPicPr>
          <p:cNvPr id="12" name="~PP221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3463" y="6367463"/>
            <a:ext cx="304800" cy="304800"/>
          </a:xfrm>
          <a:prstGeom prst="rect">
            <a:avLst/>
          </a:prstGeom>
        </p:spPr>
      </p:pic>
    </p:spTree>
  </p:cSld>
  <p:clrMapOvr>
    <a:masterClrMapping/>
  </p:clrMapOvr>
  <p:transition xmlns:p14="http://schemas.microsoft.com/office/powerpoint/2010/main" advTm="228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La solution vétérinaire : </a:t>
            </a:r>
            <a:r>
              <a:rPr lang="fr-FR" dirty="0" err="1" smtClean="0"/>
              <a:t>Copronat</a:t>
            </a:r>
            <a:r>
              <a:rPr lang="fr-FR" dirty="0" smtClean="0"/>
              <a:t>®</a:t>
            </a:r>
            <a:endParaRPr lang="fr-FR" dirty="0"/>
          </a:p>
        </p:txBody>
      </p:sp>
      <p:pic>
        <p:nvPicPr>
          <p:cNvPr id="6" name="Image 5" descr="facopdétouré72.tif"/>
          <p:cNvPicPr>
            <a:picLocks noChangeAspect="1"/>
          </p:cNvPicPr>
          <p:nvPr/>
        </p:nvPicPr>
        <p:blipFill>
          <a:blip r:embed="rId4"/>
          <a:stretch>
            <a:fillRect/>
          </a:stretch>
        </p:blipFill>
        <p:spPr>
          <a:xfrm>
            <a:off x="7302500" y="1451428"/>
            <a:ext cx="1384300" cy="4318000"/>
          </a:xfrm>
          <a:prstGeom prst="rect">
            <a:avLst/>
          </a:prstGeom>
        </p:spPr>
      </p:pic>
      <p:sp>
        <p:nvSpPr>
          <p:cNvPr id="5" name="Espace réservé du contenu 4"/>
          <p:cNvSpPr>
            <a:spLocks noGrp="1"/>
          </p:cNvSpPr>
          <p:nvPr>
            <p:ph idx="1"/>
          </p:nvPr>
        </p:nvSpPr>
        <p:spPr>
          <a:xfrm>
            <a:off x="1070428" y="974918"/>
            <a:ext cx="7616371" cy="4944395"/>
          </a:xfrm>
        </p:spPr>
        <p:txBody>
          <a:bodyPr>
            <a:normAutofit fontScale="25000" lnSpcReduction="20000"/>
          </a:bodyPr>
          <a:lstStyle/>
          <a:p>
            <a:pPr marL="0" indent="0">
              <a:spcAft>
                <a:spcPts val="600"/>
              </a:spcAft>
            </a:pPr>
            <a:endParaRPr lang="fr-FR" sz="7200" b="1" dirty="0" smtClean="0"/>
          </a:p>
          <a:p>
            <a:pPr marL="0" indent="0">
              <a:spcAft>
                <a:spcPts val="600"/>
              </a:spcAft>
            </a:pPr>
            <a:r>
              <a:rPr lang="fr-FR" sz="7200" b="1" dirty="0" err="1" smtClean="0"/>
              <a:t>Copronat</a:t>
            </a:r>
            <a:r>
              <a:rPr lang="fr-FR" sz="7200" b="1" dirty="0" smtClean="0"/>
              <a:t>® est un Spray naturel de 250 ml à base d’extraits  de </a:t>
            </a:r>
            <a:r>
              <a:rPr lang="fr-FR" sz="7200" b="1" i="1" dirty="0" smtClean="0"/>
              <a:t>Yucca </a:t>
            </a:r>
            <a:r>
              <a:rPr lang="fr-FR" sz="7200" b="1" i="1" dirty="0" err="1" smtClean="0"/>
              <a:t>schidigera</a:t>
            </a:r>
            <a:r>
              <a:rPr lang="fr-FR" sz="7200" b="1" dirty="0" smtClean="0"/>
              <a:t> à vaporiser sur la nourriture. </a:t>
            </a:r>
          </a:p>
          <a:p>
            <a:pPr marL="0" indent="0">
              <a:spcAft>
                <a:spcPts val="600"/>
              </a:spcAft>
            </a:pPr>
            <a:r>
              <a:rPr lang="fr-FR" sz="7200" dirty="0" smtClean="0"/>
              <a:t>Posologie : 2.5 ml par 10kg de poids vif par jour</a:t>
            </a:r>
          </a:p>
          <a:p>
            <a:pPr marL="0" indent="0">
              <a:spcAft>
                <a:spcPts val="600"/>
              </a:spcAft>
            </a:pPr>
            <a:r>
              <a:rPr lang="fr-FR" sz="7200" b="1" dirty="0" smtClean="0"/>
              <a:t>Traitement initial 30 jours </a:t>
            </a:r>
            <a:r>
              <a:rPr lang="fr-FR" sz="7200" dirty="0" smtClean="0"/>
              <a:t>à renouveler si nécessaire</a:t>
            </a:r>
          </a:p>
          <a:p>
            <a:pPr marL="0" indent="0">
              <a:spcAft>
                <a:spcPts val="600"/>
              </a:spcAft>
            </a:pPr>
            <a:r>
              <a:rPr lang="fr-FR" sz="7200" dirty="0" smtClean="0"/>
              <a:t>Traiter tous les animaux de la maison et pas seulement le </a:t>
            </a:r>
          </a:p>
          <a:p>
            <a:pPr marL="0" indent="0">
              <a:spcAft>
                <a:spcPts val="600"/>
              </a:spcAft>
            </a:pPr>
            <a:r>
              <a:rPr lang="fr-FR" sz="7200" dirty="0" smtClean="0"/>
              <a:t>chien coprophage</a:t>
            </a:r>
          </a:p>
          <a:p>
            <a:pPr marL="0" indent="0">
              <a:spcAft>
                <a:spcPts val="600"/>
              </a:spcAft>
            </a:pPr>
            <a:r>
              <a:rPr lang="fr-FR" sz="7200" b="1" dirty="0" smtClean="0"/>
              <a:t>Grande sécurité d’emploi : </a:t>
            </a:r>
            <a:r>
              <a:rPr lang="fr-FR" sz="7200" dirty="0" smtClean="0"/>
              <a:t>10.000 animaux traités sans  problèmes.</a:t>
            </a:r>
          </a:p>
          <a:p>
            <a:pPr marL="0" indent="0">
              <a:spcAft>
                <a:spcPts val="600"/>
              </a:spcAft>
            </a:pPr>
            <a:endParaRPr lang="fr-FR" sz="7200" dirty="0" smtClean="0"/>
          </a:p>
          <a:p>
            <a:pPr>
              <a:spcAft>
                <a:spcPts val="600"/>
              </a:spcAft>
            </a:pPr>
            <a:r>
              <a:rPr lang="fr-FR" sz="5600" b="1" dirty="0" smtClean="0"/>
              <a:t>Réduction de l’odeur des flatulences chez le chien et le chat:</a:t>
            </a:r>
          </a:p>
          <a:p>
            <a:pPr lvl="1">
              <a:spcAft>
                <a:spcPts val="600"/>
              </a:spcAft>
            </a:pPr>
            <a:r>
              <a:rPr lang="fr-FR" sz="5600" dirty="0" smtClean="0"/>
              <a:t>L’odeur des flatulences est surtout due aux composés sulfurés </a:t>
            </a:r>
          </a:p>
          <a:p>
            <a:pPr lvl="1">
              <a:spcAft>
                <a:spcPts val="600"/>
              </a:spcAft>
              <a:buNone/>
            </a:pPr>
            <a:r>
              <a:rPr lang="fr-FR" sz="5600" dirty="0" smtClean="0"/>
              <a:t>dont la production est réduite et neutralisée par l’extrait de yucca</a:t>
            </a:r>
          </a:p>
          <a:p>
            <a:pPr lvl="1">
              <a:spcAft>
                <a:spcPts val="600"/>
              </a:spcAft>
            </a:pPr>
            <a:r>
              <a:rPr lang="fr-FR" sz="5600" dirty="0" smtClean="0"/>
              <a:t>Preuve de l’efficacité dans la littérature scientifique chez le chien et </a:t>
            </a:r>
            <a:r>
              <a:rPr lang="fr-FR" sz="5600" i="1" dirty="0" smtClean="0"/>
              <a:t>in vitro</a:t>
            </a:r>
          </a:p>
          <a:p>
            <a:pPr>
              <a:spcAft>
                <a:spcPts val="600"/>
              </a:spcAft>
            </a:pPr>
            <a:r>
              <a:rPr lang="fr-FR" sz="5600" b="1" dirty="0" smtClean="0"/>
              <a:t>Réduction de l’odeur de la litière du chat</a:t>
            </a:r>
          </a:p>
          <a:p>
            <a:pPr>
              <a:spcAft>
                <a:spcPts val="600"/>
              </a:spcAft>
            </a:pPr>
            <a:r>
              <a:rPr lang="fr-FR" sz="5600" b="1" dirty="0" smtClean="0"/>
              <a:t>Diminution des brûlures de pelouse causées par les urines</a:t>
            </a:r>
          </a:p>
          <a:p>
            <a:pPr marL="0" indent="0">
              <a:spcAft>
                <a:spcPts val="2400"/>
              </a:spcAft>
            </a:pPr>
            <a:endParaRPr lang="fr-FR" sz="2000" dirty="0" smtClean="0"/>
          </a:p>
          <a:p>
            <a:endParaRPr lang="fr-FR" dirty="0"/>
          </a:p>
        </p:txBody>
      </p:sp>
      <p:pic>
        <p:nvPicPr>
          <p:cNvPr id="9" name="~PP136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3463" y="6367463"/>
            <a:ext cx="304800" cy="304800"/>
          </a:xfrm>
          <a:prstGeom prst="rect">
            <a:avLst/>
          </a:prstGeom>
        </p:spPr>
      </p:pic>
    </p:spTree>
  </p:cSld>
  <p:clrMapOvr>
    <a:masterClrMapping/>
  </p:clrMapOvr>
  <p:transition xmlns:p14="http://schemas.microsoft.com/office/powerpoint/2010/main" advTm="7076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fotolia_7682736.jpg"/>
          <p:cNvPicPr>
            <a:picLocks noChangeAspect="1"/>
          </p:cNvPicPr>
          <p:nvPr/>
        </p:nvPicPr>
        <p:blipFill>
          <a:blip r:embed="rId4"/>
          <a:stretch>
            <a:fillRect/>
          </a:stretch>
        </p:blipFill>
        <p:spPr>
          <a:xfrm>
            <a:off x="1524000" y="2177142"/>
            <a:ext cx="6758214" cy="3410857"/>
          </a:xfrm>
          <a:prstGeom prst="rect">
            <a:avLst/>
          </a:prstGeom>
        </p:spPr>
      </p:pic>
      <p:sp>
        <p:nvSpPr>
          <p:cNvPr id="9" name="Rectangle 8"/>
          <p:cNvSpPr/>
          <p:nvPr/>
        </p:nvSpPr>
        <p:spPr>
          <a:xfrm>
            <a:off x="1823357" y="3448958"/>
            <a:ext cx="6758214" cy="12790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itre 9"/>
          <p:cNvSpPr>
            <a:spLocks noGrp="1"/>
          </p:cNvSpPr>
          <p:nvPr>
            <p:ph type="title"/>
          </p:nvPr>
        </p:nvSpPr>
        <p:spPr/>
        <p:txBody>
          <a:bodyPr>
            <a:normAutofit fontScale="90000"/>
          </a:bodyPr>
          <a:lstStyle/>
          <a:p>
            <a:r>
              <a:rPr lang="fr-FR" dirty="0" err="1" smtClean="0"/>
              <a:t>Copronat</a:t>
            </a:r>
            <a:r>
              <a:rPr lang="fr-FR" dirty="0" smtClean="0"/>
              <a:t>®</a:t>
            </a:r>
            <a:r>
              <a:rPr lang="fr-FR" baseline="30000" dirty="0" smtClean="0"/>
              <a:t>, </a:t>
            </a:r>
            <a:br>
              <a:rPr lang="fr-FR" baseline="30000" dirty="0" smtClean="0"/>
            </a:br>
            <a:r>
              <a:rPr lang="fr-FR" dirty="0" smtClean="0"/>
              <a:t>un produit fidèle à l’engagement d’ARCANATURA</a:t>
            </a:r>
            <a:endParaRPr lang="fr-FR" dirty="0"/>
          </a:p>
        </p:txBody>
      </p:sp>
      <p:sp>
        <p:nvSpPr>
          <p:cNvPr id="14" name="Espace réservé du contenu 1"/>
          <p:cNvSpPr>
            <a:spLocks noGrp="1"/>
          </p:cNvSpPr>
          <p:nvPr>
            <p:ph idx="1"/>
          </p:nvPr>
        </p:nvSpPr>
        <p:spPr>
          <a:xfrm>
            <a:off x="1823357" y="1038415"/>
            <a:ext cx="6930572" cy="5084799"/>
          </a:xfrm>
          <a:noFill/>
          <a:ln>
            <a:noFill/>
          </a:ln>
        </p:spPr>
        <p:style>
          <a:lnRef idx="2">
            <a:schemeClr val="accent1"/>
          </a:lnRef>
          <a:fillRef idx="1">
            <a:schemeClr val="lt1"/>
          </a:fillRef>
          <a:effectRef idx="0">
            <a:schemeClr val="accent1"/>
          </a:effectRef>
          <a:fontRef idx="minor">
            <a:schemeClr val="dk1"/>
          </a:fontRef>
        </p:style>
        <p:txBody>
          <a:bodyPr>
            <a:noAutofit/>
          </a:bodyPr>
          <a:lstStyle/>
          <a:p>
            <a:endParaRPr lang="fr-FR" dirty="0" smtClean="0"/>
          </a:p>
          <a:p>
            <a:r>
              <a:rPr lang="fr-FR" dirty="0" err="1" smtClean="0"/>
              <a:t>Arcanatura</a:t>
            </a:r>
            <a:r>
              <a:rPr lang="fr-FR" dirty="0" smtClean="0"/>
              <a:t> s’engage à vous donner des solutions innovantes naturelles et </a:t>
            </a:r>
            <a:r>
              <a:rPr lang="fr-FR" dirty="0" err="1" smtClean="0"/>
              <a:t>éco-responsables</a:t>
            </a:r>
            <a:r>
              <a:rPr lang="fr-FR" dirty="0" smtClean="0"/>
              <a:t> pour la santé des animaux.</a:t>
            </a:r>
          </a:p>
          <a:p>
            <a:endParaRPr lang="fr-FR" dirty="0" smtClean="0"/>
          </a:p>
          <a:p>
            <a:endParaRPr lang="fr-FR" dirty="0" smtClean="0"/>
          </a:p>
          <a:p>
            <a:endParaRPr lang="fr-FR" dirty="0" smtClean="0"/>
          </a:p>
          <a:p>
            <a:endParaRPr lang="fr-FR" dirty="0" smtClean="0"/>
          </a:p>
          <a:p>
            <a:r>
              <a:rPr lang="fr-FR" b="1" dirty="0" smtClean="0"/>
              <a:t>ARCANATURA dit </a:t>
            </a:r>
            <a:r>
              <a:rPr lang="fr-FR" sz="2400" b="1" dirty="0" smtClean="0"/>
              <a:t>non</a:t>
            </a:r>
            <a:r>
              <a:rPr lang="fr-FR" b="1" dirty="0" smtClean="0"/>
              <a:t> au gaspillage</a:t>
            </a:r>
          </a:p>
          <a:p>
            <a:r>
              <a:rPr lang="fr-FR" b="1" dirty="0" smtClean="0"/>
              <a:t>Le flacon du </a:t>
            </a:r>
            <a:r>
              <a:rPr lang="fr-FR" b="1" dirty="0" err="1" smtClean="0"/>
              <a:t>Copronat</a:t>
            </a:r>
            <a:r>
              <a:rPr lang="fr-FR" b="1" dirty="0" smtClean="0"/>
              <a:t>® est en aluminium recyclable, sans emballage carton superflu </a:t>
            </a:r>
          </a:p>
        </p:txBody>
      </p:sp>
      <p:pic>
        <p:nvPicPr>
          <p:cNvPr id="11" name="Image 10" descr="facopdétouré72.tif"/>
          <p:cNvPicPr>
            <a:picLocks noChangeAspect="1"/>
          </p:cNvPicPr>
          <p:nvPr/>
        </p:nvPicPr>
        <p:blipFill>
          <a:blip r:embed="rId5"/>
          <a:stretch>
            <a:fillRect/>
          </a:stretch>
        </p:blipFill>
        <p:spPr>
          <a:xfrm>
            <a:off x="139700" y="1038415"/>
            <a:ext cx="1384300" cy="4318000"/>
          </a:xfrm>
          <a:prstGeom prst="rect">
            <a:avLst/>
          </a:prstGeom>
        </p:spPr>
      </p:pic>
      <p:pic>
        <p:nvPicPr>
          <p:cNvPr id="12" name="~PP2104.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3463" y="6367463"/>
            <a:ext cx="304800" cy="304800"/>
          </a:xfrm>
          <a:prstGeom prst="rect">
            <a:avLst/>
          </a:prstGeom>
        </p:spPr>
      </p:pic>
    </p:spTree>
  </p:cSld>
  <p:clrMapOvr>
    <a:masterClrMapping/>
  </p:clrMapOvr>
  <p:transition xmlns:p14="http://schemas.microsoft.com/office/powerpoint/2010/main" advTm="2515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1170214"/>
            <a:ext cx="9144000" cy="44087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itre 9"/>
          <p:cNvSpPr>
            <a:spLocks noGrp="1"/>
          </p:cNvSpPr>
          <p:nvPr>
            <p:ph type="title"/>
          </p:nvPr>
        </p:nvSpPr>
        <p:spPr/>
        <p:txBody>
          <a:bodyPr/>
          <a:lstStyle/>
          <a:p>
            <a:r>
              <a:rPr lang="fr-FR" dirty="0" smtClean="0"/>
              <a:t>ARCANATURA : une gamme de produits</a:t>
            </a:r>
            <a:endParaRPr lang="fr-FR" baseline="30000" dirty="0"/>
          </a:p>
        </p:txBody>
      </p:sp>
      <p:pic>
        <p:nvPicPr>
          <p:cNvPr id="9" name="Espace réservé du contenu 8" descr="flacontrio72.jpg"/>
          <p:cNvPicPr>
            <a:picLocks noGrp="1" noChangeAspect="1"/>
          </p:cNvPicPr>
          <p:nvPr>
            <p:ph idx="1"/>
          </p:nvPr>
        </p:nvPicPr>
        <p:blipFill>
          <a:blip r:embed="rId4"/>
          <a:srcRect l="-48794" r="-48794"/>
          <a:stretch>
            <a:fillRect/>
          </a:stretch>
        </p:blipFill>
        <p:spPr>
          <a:xfrm>
            <a:off x="1732643" y="1394353"/>
            <a:ext cx="6128884" cy="3756386"/>
          </a:xfrm>
        </p:spPr>
      </p:pic>
      <p:pic>
        <p:nvPicPr>
          <p:cNvPr id="11" name="Image 10" descr="photopainshampphy72.tif"/>
          <p:cNvPicPr>
            <a:picLocks noChangeAspect="1"/>
          </p:cNvPicPr>
          <p:nvPr/>
        </p:nvPicPr>
        <p:blipFill>
          <a:blip r:embed="rId5"/>
          <a:stretch>
            <a:fillRect/>
          </a:stretch>
        </p:blipFill>
        <p:spPr>
          <a:xfrm>
            <a:off x="5749488" y="3698903"/>
            <a:ext cx="2720347" cy="2306383"/>
          </a:xfrm>
          <a:prstGeom prst="rect">
            <a:avLst/>
          </a:prstGeom>
        </p:spPr>
      </p:pic>
      <p:pic>
        <p:nvPicPr>
          <p:cNvPr id="8" name="Image 7" descr="photoresolution72.tif"/>
          <p:cNvPicPr>
            <a:picLocks noChangeAspect="1"/>
          </p:cNvPicPr>
          <p:nvPr/>
        </p:nvPicPr>
        <p:blipFill>
          <a:blip r:embed="rId6"/>
          <a:stretch>
            <a:fillRect/>
          </a:stretch>
        </p:blipFill>
        <p:spPr>
          <a:xfrm>
            <a:off x="1732646" y="4125686"/>
            <a:ext cx="2296755" cy="1699600"/>
          </a:xfrm>
          <a:prstGeom prst="rect">
            <a:avLst/>
          </a:prstGeom>
        </p:spPr>
      </p:pic>
      <p:pic>
        <p:nvPicPr>
          <p:cNvPr id="14" name="~PP1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3463" y="6367463"/>
            <a:ext cx="304800" cy="304800"/>
          </a:xfrm>
          <a:prstGeom prst="rect">
            <a:avLst/>
          </a:prstGeom>
        </p:spPr>
      </p:pic>
    </p:spTree>
  </p:cSld>
  <p:clrMapOvr>
    <a:masterClrMapping/>
  </p:clrMapOvr>
  <p:transition xmlns:p14="http://schemas.microsoft.com/office/powerpoint/2010/main" advTm="3875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038415"/>
            <a:ext cx="8229600" cy="2613555"/>
          </a:xfrm>
        </p:spPr>
        <p:txBody>
          <a:bodyPr anchor="t">
            <a:noAutofit/>
          </a:bodyPr>
          <a:lstStyle/>
          <a:p>
            <a:pPr marL="0" indent="0">
              <a:spcAft>
                <a:spcPts val="600"/>
              </a:spcAft>
            </a:pPr>
            <a:r>
              <a:rPr lang="fr-FR" sz="1500" dirty="0" smtClean="0"/>
              <a:t>Par définition la coprophagie est l’ingestion d’excréments par le chiens soit de ses propres excréments soit de ceux d’autres chiens soit même ceux  d’une autre espèce animale. Ce comportement est normal chez certaines espèces comme  le lapin qui doivent ingérer leurs propres fèces sous peine de carences alimentaires  car certains éléments nutritifs essentiels comme les vitamines B sont produites par synthèse bactériennes de la flore du colon.</a:t>
            </a:r>
            <a:endParaRPr lang="en-US" sz="1500" dirty="0" smtClean="0"/>
          </a:p>
          <a:p>
            <a:pPr marL="0" indent="0">
              <a:spcAft>
                <a:spcPts val="600"/>
              </a:spcAft>
            </a:pPr>
            <a:r>
              <a:rPr lang="fr-FR" sz="1500" dirty="0" smtClean="0"/>
              <a:t>La coprophagie est rare chez le chat mais plus fréquente chez le chien.</a:t>
            </a:r>
            <a:endParaRPr lang="en-US" sz="1500" dirty="0" smtClean="0"/>
          </a:p>
          <a:p>
            <a:pPr marL="0" indent="0">
              <a:spcAft>
                <a:spcPts val="600"/>
              </a:spcAft>
            </a:pPr>
            <a:r>
              <a:rPr lang="fr-FR" sz="1500" dirty="0" smtClean="0"/>
              <a:t>Il s’agit d’un comportement normal chez la chienne qui après la mise bas pour maintenir de bonne conditions d’hygiène dans le nid et aussi pour éviter d’attirer des prédateurs pour les carnivores vivant  à l’état sauvage.</a:t>
            </a:r>
            <a:endParaRPr lang="en-US" sz="1500" dirty="0" smtClean="0"/>
          </a:p>
          <a:p>
            <a:pPr marL="0" indent="0">
              <a:spcAft>
                <a:spcPts val="600"/>
              </a:spcAft>
            </a:pPr>
            <a:r>
              <a:rPr lang="fr-FR" sz="1500" dirty="0" smtClean="0"/>
              <a:t>Il  existe plusieurs types de coprophagie chez le chien: </a:t>
            </a:r>
            <a:r>
              <a:rPr lang="fr-FR" sz="1500" b="1" dirty="0" smtClean="0"/>
              <a:t> </a:t>
            </a:r>
          </a:p>
          <a:p>
            <a:pPr marL="0" indent="0"/>
            <a:endParaRPr lang="fr-FR" dirty="0"/>
          </a:p>
        </p:txBody>
      </p:sp>
      <p:sp>
        <p:nvSpPr>
          <p:cNvPr id="3" name="Titre 2"/>
          <p:cNvSpPr>
            <a:spLocks noGrp="1"/>
          </p:cNvSpPr>
          <p:nvPr>
            <p:ph type="title"/>
          </p:nvPr>
        </p:nvSpPr>
        <p:spPr/>
        <p:txBody>
          <a:bodyPr/>
          <a:lstStyle/>
          <a:p>
            <a:r>
              <a:rPr lang="fr-FR" smtClean="0"/>
              <a:t>La coprophagie: définitions</a:t>
            </a:r>
            <a:endParaRPr lang="fr-FR" dirty="0"/>
          </a:p>
        </p:txBody>
      </p:sp>
      <p:graphicFrame>
        <p:nvGraphicFramePr>
          <p:cNvPr id="8" name="Tableau 7"/>
          <p:cNvGraphicFramePr>
            <a:graphicFrameLocks noGrp="1" noChangeAspect="1"/>
          </p:cNvGraphicFramePr>
          <p:nvPr/>
        </p:nvGraphicFramePr>
        <p:xfrm>
          <a:off x="1683917" y="3877294"/>
          <a:ext cx="6246521" cy="2447106"/>
        </p:xfrm>
        <a:graphic>
          <a:graphicData uri="http://schemas.openxmlformats.org/drawingml/2006/table">
            <a:tbl>
              <a:tblPr/>
              <a:tblGrid>
                <a:gridCol w="2242341"/>
                <a:gridCol w="4004180"/>
              </a:tblGrid>
              <a:tr h="190452">
                <a:tc>
                  <a:txBody>
                    <a:bodyPr/>
                    <a:lstStyle/>
                    <a:p>
                      <a:pPr marL="0" marR="0">
                        <a:lnSpc>
                          <a:spcPct val="115000"/>
                        </a:lnSpc>
                        <a:spcBef>
                          <a:spcPts val="0"/>
                        </a:spcBef>
                        <a:spcAft>
                          <a:spcPts val="0"/>
                        </a:spcAft>
                      </a:pPr>
                      <a:endParaRPr lang="en-US" sz="1000" dirty="0">
                        <a:latin typeface="Calibri"/>
                        <a:ea typeface="Calibri"/>
                        <a:cs typeface="Times New Roman"/>
                      </a:endParaRPr>
                    </a:p>
                  </a:txBody>
                  <a:tcPr marL="61657" marR="6165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chemeClr val="accent1">
                        <a:alpha val="84000"/>
                      </a:schemeClr>
                    </a:solidFill>
                  </a:tcPr>
                </a:tc>
                <a:tc>
                  <a:txBody>
                    <a:bodyPr/>
                    <a:lstStyle/>
                    <a:p>
                      <a:pPr marL="0" marR="0">
                        <a:lnSpc>
                          <a:spcPct val="115000"/>
                        </a:lnSpc>
                        <a:spcBef>
                          <a:spcPts val="0"/>
                        </a:spcBef>
                        <a:spcAft>
                          <a:spcPts val="0"/>
                        </a:spcAft>
                      </a:pPr>
                      <a:endParaRPr lang="en-US" sz="1000" dirty="0">
                        <a:latin typeface="Calibri"/>
                        <a:ea typeface="Calibri"/>
                        <a:cs typeface="Times New Roman"/>
                      </a:endParaRPr>
                    </a:p>
                  </a:txBody>
                  <a:tcPr marL="61657" marR="6165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chemeClr val="accent1">
                        <a:alpha val="84000"/>
                      </a:schemeClr>
                    </a:solidFill>
                  </a:tcPr>
                </a:tc>
              </a:tr>
              <a:tr h="220596">
                <a:tc>
                  <a:txBody>
                    <a:bodyPr/>
                    <a:lstStyle/>
                    <a:p>
                      <a:pPr marL="0" marR="0">
                        <a:lnSpc>
                          <a:spcPct val="115000"/>
                        </a:lnSpc>
                        <a:spcBef>
                          <a:spcPts val="0"/>
                        </a:spcBef>
                        <a:spcAft>
                          <a:spcPts val="0"/>
                        </a:spcAft>
                      </a:pPr>
                      <a:r>
                        <a:rPr lang="fr-FR" sz="1300" b="1" dirty="0">
                          <a:latin typeface="Calibri"/>
                          <a:ea typeface="Calibri"/>
                          <a:cs typeface="Times New Roman"/>
                        </a:rPr>
                        <a:t>Auto-coprophagie</a:t>
                      </a:r>
                      <a:endParaRPr lang="en-US" sz="1300" dirty="0">
                        <a:latin typeface="Calibri"/>
                        <a:ea typeface="Calibri"/>
                        <a:cs typeface="Times New Roman"/>
                      </a:endParaRPr>
                    </a:p>
                  </a:txBody>
                  <a:tcPr marL="61657" marR="6165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63CB00">
                        <a:alpha val="34000"/>
                      </a:srgbClr>
                    </a:solidFill>
                  </a:tcPr>
                </a:tc>
                <a:tc>
                  <a:txBody>
                    <a:bodyPr/>
                    <a:lstStyle/>
                    <a:p>
                      <a:pPr marL="0" marR="0">
                        <a:lnSpc>
                          <a:spcPct val="115000"/>
                        </a:lnSpc>
                        <a:spcBef>
                          <a:spcPts val="0"/>
                        </a:spcBef>
                        <a:spcAft>
                          <a:spcPts val="0"/>
                        </a:spcAft>
                      </a:pPr>
                      <a:r>
                        <a:rPr lang="fr-FR" sz="1300" dirty="0">
                          <a:latin typeface="Calibri"/>
                          <a:ea typeface="Calibri"/>
                          <a:cs typeface="Times New Roman"/>
                        </a:rPr>
                        <a:t>Le chien mange ses propres excréments</a:t>
                      </a:r>
                      <a:endParaRPr lang="en-US" sz="1300" dirty="0">
                        <a:latin typeface="Calibri"/>
                        <a:ea typeface="Calibri"/>
                        <a:cs typeface="Times New Roman"/>
                      </a:endParaRPr>
                    </a:p>
                  </a:txBody>
                  <a:tcPr marL="61657" marR="6165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63CB00">
                        <a:alpha val="34000"/>
                      </a:srgbClr>
                    </a:solidFill>
                  </a:tcPr>
                </a:tc>
              </a:tr>
              <a:tr h="661788">
                <a:tc>
                  <a:txBody>
                    <a:bodyPr/>
                    <a:lstStyle/>
                    <a:p>
                      <a:pPr marL="0" marR="0">
                        <a:lnSpc>
                          <a:spcPct val="115000"/>
                        </a:lnSpc>
                        <a:spcBef>
                          <a:spcPts val="0"/>
                        </a:spcBef>
                        <a:spcAft>
                          <a:spcPts val="0"/>
                        </a:spcAft>
                      </a:pPr>
                      <a:r>
                        <a:rPr lang="fr-FR" sz="1300" b="1" dirty="0">
                          <a:latin typeface="Calibri"/>
                          <a:ea typeface="Calibri"/>
                          <a:cs typeface="Times New Roman"/>
                        </a:rPr>
                        <a:t>Coprophagie intra-spécifique</a:t>
                      </a:r>
                      <a:endParaRPr lang="en-US" sz="1300" dirty="0">
                        <a:latin typeface="Calibri"/>
                        <a:ea typeface="Calibri"/>
                        <a:cs typeface="Times New Roman"/>
                      </a:endParaRPr>
                    </a:p>
                  </a:txBody>
                  <a:tcPr marL="61657" marR="6165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63CB00">
                        <a:alpha val="9000"/>
                      </a:srgbClr>
                    </a:solidFill>
                  </a:tcPr>
                </a:tc>
                <a:tc>
                  <a:txBody>
                    <a:bodyPr/>
                    <a:lstStyle/>
                    <a:p>
                      <a:pPr marL="0" marR="0">
                        <a:lnSpc>
                          <a:spcPct val="115000"/>
                        </a:lnSpc>
                        <a:spcBef>
                          <a:spcPts val="0"/>
                        </a:spcBef>
                        <a:spcAft>
                          <a:spcPts val="0"/>
                        </a:spcAft>
                      </a:pPr>
                      <a:r>
                        <a:rPr lang="fr-FR" sz="1300" dirty="0">
                          <a:latin typeface="Calibri"/>
                          <a:ea typeface="Calibri"/>
                          <a:cs typeface="Times New Roman"/>
                        </a:rPr>
                        <a:t>Le chien mange les excréments d’autres chiens : fréquent dans les maisons </a:t>
                      </a:r>
                      <a:r>
                        <a:rPr lang="fr-FR" sz="1300" dirty="0" smtClean="0">
                          <a:latin typeface="Calibri"/>
                          <a:ea typeface="Calibri"/>
                          <a:cs typeface="Times New Roman"/>
                        </a:rPr>
                        <a:t>avec </a:t>
                      </a:r>
                      <a:r>
                        <a:rPr lang="fr-FR" sz="1300" dirty="0">
                          <a:latin typeface="Calibri"/>
                          <a:ea typeface="Calibri"/>
                          <a:cs typeface="Times New Roman"/>
                        </a:rPr>
                        <a:t>plusieurs chiens et dans les chenils</a:t>
                      </a:r>
                      <a:endParaRPr lang="en-US" sz="1300" dirty="0">
                        <a:latin typeface="Calibri"/>
                        <a:ea typeface="Calibri"/>
                        <a:cs typeface="Times New Roman"/>
                      </a:endParaRPr>
                    </a:p>
                  </a:txBody>
                  <a:tcPr marL="61657" marR="6165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63CB00">
                        <a:alpha val="9000"/>
                      </a:srgbClr>
                    </a:solidFill>
                  </a:tcPr>
                </a:tc>
              </a:tr>
              <a:tr h="1333167">
                <a:tc>
                  <a:txBody>
                    <a:bodyPr/>
                    <a:lstStyle/>
                    <a:p>
                      <a:pPr marL="0" marR="0">
                        <a:lnSpc>
                          <a:spcPct val="115000"/>
                        </a:lnSpc>
                        <a:spcBef>
                          <a:spcPts val="0"/>
                        </a:spcBef>
                        <a:spcAft>
                          <a:spcPts val="0"/>
                        </a:spcAft>
                      </a:pPr>
                      <a:r>
                        <a:rPr lang="fr-FR" sz="1300" b="1" dirty="0">
                          <a:latin typeface="Calibri"/>
                          <a:ea typeface="Calibri"/>
                          <a:cs typeface="Times New Roman"/>
                        </a:rPr>
                        <a:t>Coprophagie interspécifique</a:t>
                      </a:r>
                      <a:endParaRPr lang="en-US" sz="1300" dirty="0">
                        <a:latin typeface="Calibri"/>
                        <a:ea typeface="Calibri"/>
                        <a:cs typeface="Times New Roman"/>
                      </a:endParaRPr>
                    </a:p>
                  </a:txBody>
                  <a:tcPr marL="61657" marR="6165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63CB00">
                        <a:alpha val="16000"/>
                      </a:srgbClr>
                    </a:solidFill>
                  </a:tcPr>
                </a:tc>
                <a:tc>
                  <a:txBody>
                    <a:bodyPr/>
                    <a:lstStyle/>
                    <a:p>
                      <a:pPr marL="0" marR="0">
                        <a:lnSpc>
                          <a:spcPct val="115000"/>
                        </a:lnSpc>
                        <a:spcBef>
                          <a:spcPts val="0"/>
                        </a:spcBef>
                        <a:spcAft>
                          <a:spcPts val="0"/>
                        </a:spcAft>
                      </a:pPr>
                      <a:r>
                        <a:rPr lang="fr-FR" sz="1300" dirty="0">
                          <a:latin typeface="Calibri"/>
                          <a:ea typeface="Calibri"/>
                          <a:cs typeface="Times New Roman"/>
                        </a:rPr>
                        <a:t>Le chien mange les matières fécale d’autres espèces animales : chats  (il n’est pas rare que le chien recherche les excréments dans la caisse du chat avec lequel il cohabite), herbivores (avec des excréments riches en fibres et en éléments végétaux partiellement digérés qui suscitent la convoitise du chien)…</a:t>
                      </a:r>
                      <a:endParaRPr lang="en-US" sz="1300" dirty="0">
                        <a:latin typeface="Calibri"/>
                        <a:ea typeface="Calibri"/>
                        <a:cs typeface="Times New Roman"/>
                      </a:endParaRPr>
                    </a:p>
                  </a:txBody>
                  <a:tcPr marL="61657" marR="6165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63CB00">
                        <a:alpha val="16000"/>
                      </a:srgbClr>
                    </a:solidFill>
                  </a:tcPr>
                </a:tc>
              </a:tr>
            </a:tbl>
          </a:graphicData>
        </a:graphic>
      </p:graphicFrame>
      <p:pic>
        <p:nvPicPr>
          <p:cNvPr id="10" name="~PP165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3463" y="6367463"/>
            <a:ext cx="304800" cy="304800"/>
          </a:xfrm>
          <a:prstGeom prst="rect">
            <a:avLst/>
          </a:prstGeom>
        </p:spPr>
      </p:pic>
    </p:spTree>
  </p:cSld>
  <p:clrMapOvr>
    <a:masterClrMapping/>
  </p:clrMapOvr>
  <p:transition xmlns:p14="http://schemas.microsoft.com/office/powerpoint/2010/main" advTm="5661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Coprophagie: causes m</a:t>
            </a:r>
            <a:r>
              <a:rPr lang="fr-FR" dirty="0"/>
              <a:t>é</a:t>
            </a:r>
            <a:r>
              <a:rPr lang="fr-FR" dirty="0" smtClean="0"/>
              <a:t>dicales</a:t>
            </a:r>
            <a:endParaRPr lang="fr-FR" dirty="0"/>
          </a:p>
        </p:txBody>
      </p:sp>
      <p:graphicFrame>
        <p:nvGraphicFramePr>
          <p:cNvPr id="4" name="Table 5"/>
          <p:cNvGraphicFramePr>
            <a:graphicFrameLocks noGrp="1"/>
          </p:cNvGraphicFramePr>
          <p:nvPr/>
        </p:nvGraphicFramePr>
        <p:xfrm>
          <a:off x="699027" y="1151024"/>
          <a:ext cx="7893000" cy="4347430"/>
        </p:xfrm>
        <a:graphic>
          <a:graphicData uri="http://schemas.openxmlformats.org/drawingml/2006/table">
            <a:tbl>
              <a:tblPr/>
              <a:tblGrid>
                <a:gridCol w="2631000"/>
                <a:gridCol w="2631000"/>
                <a:gridCol w="2631000"/>
              </a:tblGrid>
              <a:tr h="114820">
                <a:tc>
                  <a:txBody>
                    <a:bodyPr/>
                    <a:lstStyle/>
                    <a:p>
                      <a:pPr marL="0" marR="0">
                        <a:lnSpc>
                          <a:spcPct val="115000"/>
                        </a:lnSpc>
                        <a:spcBef>
                          <a:spcPts val="0"/>
                        </a:spcBef>
                        <a:spcAft>
                          <a:spcPts val="0"/>
                        </a:spcAft>
                      </a:pPr>
                      <a:endParaRPr lang="en-US" sz="7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endParaRPr lang="en-US" sz="7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endParaRPr lang="en-US" sz="7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solidFill>
                  </a:tcPr>
                </a:tc>
              </a:tr>
              <a:tr h="328058">
                <a:tc>
                  <a:txBody>
                    <a:bodyPr/>
                    <a:lstStyle/>
                    <a:p>
                      <a:pPr marL="0" marR="0">
                        <a:lnSpc>
                          <a:spcPct val="115000"/>
                        </a:lnSpc>
                        <a:spcBef>
                          <a:spcPts val="0"/>
                        </a:spcBef>
                        <a:spcAft>
                          <a:spcPts val="0"/>
                        </a:spcAft>
                      </a:pPr>
                      <a:r>
                        <a:rPr lang="fr-FR" sz="1200" b="1" dirty="0">
                          <a:latin typeface="Calibri"/>
                          <a:ea typeface="Calibri"/>
                          <a:cs typeface="Times New Roman"/>
                        </a:rPr>
                        <a:t>Parasitisme </a:t>
                      </a:r>
                      <a:r>
                        <a:rPr lang="fr-FR" sz="1200" b="1" dirty="0" smtClean="0">
                          <a:latin typeface="Calibri"/>
                          <a:ea typeface="Calibri"/>
                          <a:cs typeface="Times New Roman"/>
                        </a:rPr>
                        <a:t>intestinal</a:t>
                      </a:r>
                      <a:endParaRPr lang="en-US" sz="12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endParaRPr lang="fr-FR"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Responsable d’une mauvaise digestion et d’une mauvaise absorption des aliments</a:t>
                      </a:r>
                      <a:endParaRPr lang="en-US"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15734">
                <a:tc>
                  <a:txBody>
                    <a:bodyPr/>
                    <a:lstStyle/>
                    <a:p>
                      <a:pPr marL="0" marR="0">
                        <a:lnSpc>
                          <a:spcPct val="115000"/>
                        </a:lnSpc>
                        <a:spcBef>
                          <a:spcPts val="0"/>
                        </a:spcBef>
                        <a:spcAft>
                          <a:spcPts val="0"/>
                        </a:spcAft>
                      </a:pPr>
                      <a:r>
                        <a:rPr lang="fr-FR" sz="1200" b="1" dirty="0">
                          <a:latin typeface="Calibri"/>
                          <a:ea typeface="Calibri"/>
                          <a:cs typeface="Times New Roman"/>
                        </a:rPr>
                        <a:t>Insuffisance pancréatique exocrine</a:t>
                      </a:r>
                      <a:endParaRPr lang="en-US" sz="12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endParaRPr lang="fr-FR"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endParaRPr lang="fr-FR"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492086">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Congénitale</a:t>
                      </a:r>
                      <a:endParaRPr lang="en-US"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Par exemple chez le berger allemand  où 61% des chiens atteints montrent des symptômes de coprophagie (Raiha  et Westermack 1989)</a:t>
                      </a:r>
                      <a:endParaRPr lang="en-US"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29640">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Acquise</a:t>
                      </a:r>
                      <a:endParaRPr lang="en-US"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Suite à une pancréatite</a:t>
                      </a:r>
                      <a:endParaRPr lang="en-US"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15734">
                <a:tc>
                  <a:txBody>
                    <a:bodyPr/>
                    <a:lstStyle/>
                    <a:p>
                      <a:pPr marL="0" marR="0">
                        <a:lnSpc>
                          <a:spcPct val="115000"/>
                        </a:lnSpc>
                        <a:spcBef>
                          <a:spcPts val="0"/>
                        </a:spcBef>
                        <a:spcAft>
                          <a:spcPts val="0"/>
                        </a:spcAft>
                      </a:pPr>
                      <a:r>
                        <a:rPr lang="fr-FR" sz="1200" b="1" dirty="0">
                          <a:latin typeface="Calibri"/>
                          <a:ea typeface="Calibri"/>
                          <a:cs typeface="Times New Roman"/>
                        </a:rPr>
                        <a:t>Troubles gastro-intestinaux</a:t>
                      </a:r>
                      <a:endParaRPr lang="en-US" sz="12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endParaRPr lang="fr-FR"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 irritation digestive »  permanente</a:t>
                      </a:r>
                      <a:endParaRPr lang="en-US"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29640">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Gastrite chronique</a:t>
                      </a:r>
                      <a:endParaRPr lang="en-US"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endParaRPr lang="fr-FR"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316411">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Syndrome de malabsorption  - </a:t>
                      </a:r>
                      <a:r>
                        <a:rPr lang="fr-FR" sz="1000" dirty="0" err="1">
                          <a:latin typeface="Calibri"/>
                          <a:ea typeface="Calibri"/>
                          <a:cs typeface="Times New Roman"/>
                        </a:rPr>
                        <a:t>maldigestion</a:t>
                      </a:r>
                      <a:endParaRPr lang="en-US"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endParaRPr lang="fr-FR"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15734">
                <a:tc>
                  <a:txBody>
                    <a:bodyPr/>
                    <a:lstStyle/>
                    <a:p>
                      <a:pPr marL="0" marR="0">
                        <a:lnSpc>
                          <a:spcPct val="115000"/>
                        </a:lnSpc>
                        <a:spcBef>
                          <a:spcPts val="0"/>
                        </a:spcBef>
                        <a:spcAft>
                          <a:spcPts val="0"/>
                        </a:spcAft>
                      </a:pPr>
                      <a:r>
                        <a:rPr lang="fr-FR" sz="1200" b="1" dirty="0">
                          <a:latin typeface="Calibri"/>
                          <a:ea typeface="Calibri"/>
                          <a:cs typeface="Times New Roman"/>
                        </a:rPr>
                        <a:t>Trouble hormonaux et métaboliques</a:t>
                      </a:r>
                      <a:endParaRPr lang="en-US" sz="12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endParaRPr lang="fr-FR"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endParaRPr lang="fr-FR" sz="100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29640">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Hypercorticisme</a:t>
                      </a:r>
                      <a:endParaRPr lang="en-US"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endParaRPr lang="fr-FR" sz="100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29640">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Traitement aux corticoïdes</a:t>
                      </a:r>
                      <a:endParaRPr lang="en-US"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endParaRPr lang="fr-FR" sz="100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29640">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Diabète sucré</a:t>
                      </a:r>
                      <a:endParaRPr lang="en-US"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endParaRPr lang="fr-FR" sz="100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29640">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Hyperthyroïdie</a:t>
                      </a:r>
                      <a:endParaRPr lang="en-US"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endParaRPr lang="fr-FR" sz="100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215734">
                <a:tc>
                  <a:txBody>
                    <a:bodyPr/>
                    <a:lstStyle/>
                    <a:p>
                      <a:pPr marL="0" marR="0">
                        <a:lnSpc>
                          <a:spcPct val="115000"/>
                        </a:lnSpc>
                        <a:spcBef>
                          <a:spcPts val="0"/>
                        </a:spcBef>
                        <a:spcAft>
                          <a:spcPts val="0"/>
                        </a:spcAft>
                      </a:pPr>
                      <a:r>
                        <a:rPr lang="fr-FR" sz="1200" b="1" dirty="0">
                          <a:latin typeface="Calibri"/>
                          <a:ea typeface="Calibri"/>
                          <a:cs typeface="Times New Roman"/>
                        </a:rPr>
                        <a:t>Alimentation</a:t>
                      </a:r>
                      <a:endParaRPr lang="en-US" sz="12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endParaRPr lang="fr-FR"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endParaRPr lang="fr-FR"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190253">
                <a:tc>
                  <a:txBody>
                    <a:bodyPr/>
                    <a:lstStyle/>
                    <a:p>
                      <a:pPr marL="0" marR="0">
                        <a:lnSpc>
                          <a:spcPct val="115000"/>
                        </a:lnSpc>
                        <a:spcBef>
                          <a:spcPts val="0"/>
                        </a:spcBef>
                        <a:spcAft>
                          <a:spcPts val="0"/>
                        </a:spcAft>
                      </a:pPr>
                      <a:endParaRPr lang="en-US" sz="10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a:latin typeface="Calibri"/>
                          <a:ea typeface="Calibri"/>
                          <a:cs typeface="Times New Roman"/>
                        </a:rPr>
                        <a:t>Mauvaise digestibilité de l’aliment</a:t>
                      </a:r>
                      <a:endParaRPr lang="en-US" sz="100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r>
                        <a:rPr lang="fr-FR" sz="1000">
                          <a:latin typeface="Calibri"/>
                          <a:ea typeface="Calibri"/>
                          <a:cs typeface="Times New Roman"/>
                        </a:rPr>
                        <a:t>Aliment de  très mauvaise qualité</a:t>
                      </a:r>
                      <a:endParaRPr lang="en-US" sz="100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316411">
                <a:tc>
                  <a:txBody>
                    <a:bodyPr/>
                    <a:lstStyle/>
                    <a:p>
                      <a:pPr marL="0" marR="0">
                        <a:lnSpc>
                          <a:spcPct val="115000"/>
                        </a:lnSpc>
                        <a:spcBef>
                          <a:spcPts val="0"/>
                        </a:spcBef>
                        <a:spcAft>
                          <a:spcPts val="0"/>
                        </a:spcAft>
                      </a:pPr>
                      <a:endParaRPr lang="en-US" sz="10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a:latin typeface="Calibri"/>
                          <a:ea typeface="Calibri"/>
                          <a:cs typeface="Times New Roman"/>
                        </a:rPr>
                        <a:t>Carences vitaminiques</a:t>
                      </a:r>
                      <a:endParaRPr lang="en-US" sz="100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Rare,</a:t>
                      </a:r>
                      <a:r>
                        <a:rPr lang="fr-FR" sz="1000" dirty="0" smtClean="0">
                          <a:latin typeface="Calibri"/>
                          <a:ea typeface="Calibri"/>
                          <a:cs typeface="Times New Roman"/>
                        </a:rPr>
                        <a:t>    </a:t>
                      </a:r>
                      <a:r>
                        <a:rPr lang="fr-FR" sz="1000" dirty="0">
                          <a:latin typeface="Calibri"/>
                          <a:ea typeface="Calibri"/>
                          <a:cs typeface="Times New Roman"/>
                        </a:rPr>
                        <a:t>en vitamine B</a:t>
                      </a:r>
                      <a:r>
                        <a:rPr lang="fr-FR" sz="1000" baseline="-25000" dirty="0">
                          <a:latin typeface="Calibri"/>
                          <a:ea typeface="Calibri"/>
                          <a:cs typeface="Times New Roman"/>
                        </a:rPr>
                        <a:t>1 </a:t>
                      </a:r>
                      <a:r>
                        <a:rPr lang="fr-FR" sz="1000" dirty="0">
                          <a:latin typeface="Calibri"/>
                          <a:ea typeface="Calibri"/>
                          <a:cs typeface="Times New Roman"/>
                        </a:rPr>
                        <a:t>(Read et Harrington 1981)</a:t>
                      </a:r>
                      <a:endParaRPr lang="en-US"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r h="190253">
                <a:tc>
                  <a:txBody>
                    <a:bodyPr/>
                    <a:lstStyle/>
                    <a:p>
                      <a:pPr marL="0" marR="0">
                        <a:lnSpc>
                          <a:spcPct val="115000"/>
                        </a:lnSpc>
                        <a:spcBef>
                          <a:spcPts val="0"/>
                        </a:spcBef>
                        <a:spcAft>
                          <a:spcPts val="0"/>
                        </a:spcAft>
                      </a:pPr>
                      <a:endParaRPr lang="en-US" sz="1000" dirty="0">
                        <a:latin typeface="Calibri"/>
                        <a:ea typeface="Calibri"/>
                        <a:cs typeface="Times New Roman"/>
                      </a:endParaRPr>
                    </a:p>
                  </a:txBody>
                  <a:tcPr marL="41594" marR="4159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Excès de nourriture </a:t>
                      </a:r>
                      <a:endParaRPr lang="en-US" sz="1000" dirty="0">
                        <a:latin typeface="Calibri"/>
                        <a:ea typeface="Calibri"/>
                        <a:cs typeface="Times New Roman"/>
                      </a:endParaRPr>
                    </a:p>
                  </a:txBody>
                  <a:tcPr marL="41594" marR="4159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marL="0" marR="0">
                        <a:lnSpc>
                          <a:spcPct val="115000"/>
                        </a:lnSpc>
                        <a:spcBef>
                          <a:spcPts val="0"/>
                        </a:spcBef>
                        <a:spcAft>
                          <a:spcPts val="0"/>
                        </a:spcAft>
                      </a:pPr>
                      <a:r>
                        <a:rPr lang="fr-FR" sz="1000" dirty="0">
                          <a:latin typeface="Calibri"/>
                          <a:ea typeface="Calibri"/>
                          <a:cs typeface="Times New Roman"/>
                        </a:rPr>
                        <a:t>Surtout si riche en matière grasse </a:t>
                      </a:r>
                      <a:endParaRPr lang="en-US" sz="1000" dirty="0">
                        <a:latin typeface="Calibri"/>
                        <a:ea typeface="Calibri"/>
                        <a:cs typeface="Times New Roman"/>
                      </a:endParaRPr>
                    </a:p>
                  </a:txBody>
                  <a:tcPr marL="41594" marR="4159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r>
            </a:tbl>
          </a:graphicData>
        </a:graphic>
      </p:graphicFrame>
      <p:pic>
        <p:nvPicPr>
          <p:cNvPr id="8" name="~PP136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3463" y="6367463"/>
            <a:ext cx="304800" cy="304800"/>
          </a:xfrm>
          <a:prstGeom prst="rect">
            <a:avLst/>
          </a:prstGeom>
        </p:spPr>
      </p:pic>
    </p:spTree>
  </p:cSld>
  <p:clrMapOvr>
    <a:masterClrMapping/>
  </p:clrMapOvr>
  <p:transition xmlns:p14="http://schemas.microsoft.com/office/powerpoint/2010/main" advTm="405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16601" y="1009242"/>
            <a:ext cx="8782178" cy="4944395"/>
          </a:xfrm>
        </p:spPr>
        <p:txBody>
          <a:bodyPr>
            <a:normAutofit fontScale="70000" lnSpcReduction="20000"/>
          </a:bodyPr>
          <a:lstStyle/>
          <a:p>
            <a:pPr lvl="0"/>
            <a:r>
              <a:rPr lang="fr-FR" sz="2560" b="1" dirty="0" smtClean="0"/>
              <a:t>Recherche d’attention</a:t>
            </a:r>
            <a:r>
              <a:rPr lang="fr-FR" dirty="0" smtClean="0"/>
              <a:t> : dans le cas de chiens qui reçoivent trop peu d’attention de la part du propriétaire. </a:t>
            </a:r>
            <a:endParaRPr lang="en-US" dirty="0" smtClean="0"/>
          </a:p>
          <a:p>
            <a:pPr lvl="0"/>
            <a:r>
              <a:rPr lang="fr-FR" sz="2560" b="1" dirty="0" smtClean="0"/>
              <a:t>Stress</a:t>
            </a:r>
            <a:r>
              <a:rPr lang="fr-FR" dirty="0" smtClean="0"/>
              <a:t> : réponse à un changement de mode de vie ou d’environnement ou à un évènement extérieur (orage, circulation nocturne de prédateurs dans le voisinage…).</a:t>
            </a:r>
            <a:endParaRPr lang="en-US" dirty="0" smtClean="0"/>
          </a:p>
          <a:p>
            <a:pPr lvl="0"/>
            <a:r>
              <a:rPr lang="fr-FR" sz="2560" b="1" dirty="0" smtClean="0"/>
              <a:t>Ennui, manque d’occupation</a:t>
            </a:r>
            <a:r>
              <a:rPr lang="fr-FR" dirty="0" smtClean="0"/>
              <a:t> : chiens anxieux ou pas suffisamment  stimulés </a:t>
            </a:r>
            <a:endParaRPr lang="en-US" dirty="0" smtClean="0"/>
          </a:p>
          <a:p>
            <a:pPr lvl="0"/>
            <a:r>
              <a:rPr lang="fr-FR" sz="2800" b="1" dirty="0" smtClean="0"/>
              <a:t>T</a:t>
            </a:r>
            <a:r>
              <a:rPr lang="fr-FR" sz="2560" b="1" dirty="0" smtClean="0"/>
              <a:t>roubles hiérarchiques</a:t>
            </a:r>
            <a:r>
              <a:rPr lang="fr-FR" dirty="0" smtClean="0"/>
              <a:t> : les chiens dominés dans une maison peuvent avoir tendance à consommer les </a:t>
            </a:r>
            <a:r>
              <a:rPr lang="fr-FR" sz="1857" dirty="0" smtClean="0"/>
              <a:t>excréments des chiens dominants ou à se rouler dedans.</a:t>
            </a:r>
            <a:endParaRPr lang="en-US" sz="1857" dirty="0" smtClean="0"/>
          </a:p>
          <a:p>
            <a:pPr lvl="0"/>
            <a:r>
              <a:rPr lang="fr-FR" sz="2560" b="1" dirty="0" smtClean="0"/>
              <a:t>Compétition alimentaire</a:t>
            </a:r>
            <a:r>
              <a:rPr lang="fr-FR" dirty="0" smtClean="0"/>
              <a:t> : si plusieurs chiens sont nourris en même temps la peur de manquer peut se traduire par une vitesse d’ingestion accélérée et des troubles alimentaires.</a:t>
            </a:r>
            <a:endParaRPr lang="en-US" dirty="0" smtClean="0"/>
          </a:p>
          <a:p>
            <a:pPr lvl="0"/>
            <a:r>
              <a:rPr lang="fr-FR" sz="2560" b="1" dirty="0" smtClean="0"/>
              <a:t>Instinct maternel</a:t>
            </a:r>
            <a:r>
              <a:rPr lang="fr-FR" dirty="0" smtClean="0"/>
              <a:t> : comportement normal après la mise bas, la coprophagie peut persister.</a:t>
            </a:r>
            <a:endParaRPr lang="en-US" dirty="0" smtClean="0"/>
          </a:p>
          <a:p>
            <a:pPr lvl="0"/>
            <a:r>
              <a:rPr lang="fr-FR" sz="2560" b="1" dirty="0" smtClean="0"/>
              <a:t>Imitation</a:t>
            </a:r>
            <a:r>
              <a:rPr lang="fr-FR" sz="2800" b="1" dirty="0" smtClean="0"/>
              <a:t> </a:t>
            </a:r>
            <a:r>
              <a:rPr lang="fr-FR" dirty="0" smtClean="0"/>
              <a:t>: le chien observe un de ses congénères manger des excréments et fait pareil.</a:t>
            </a:r>
            <a:endParaRPr lang="en-US" dirty="0" smtClean="0"/>
          </a:p>
          <a:p>
            <a:pPr lvl="0"/>
            <a:r>
              <a:rPr lang="fr-FR" sz="2560" b="1" dirty="0" smtClean="0"/>
              <a:t>Mauvaise habitude alimentaire</a:t>
            </a:r>
            <a:r>
              <a:rPr lang="fr-FR" dirty="0" smtClean="0"/>
              <a:t> : un seul repas par jour</a:t>
            </a:r>
            <a:endParaRPr lang="en-US" dirty="0" smtClean="0"/>
          </a:p>
          <a:p>
            <a:pPr lvl="0"/>
            <a:r>
              <a:rPr lang="fr-FR" sz="2560" b="1" dirty="0" smtClean="0"/>
              <a:t>Renforcement</a:t>
            </a:r>
            <a:r>
              <a:rPr lang="fr-FR" sz="2800" b="1" dirty="0" smtClean="0"/>
              <a:t> </a:t>
            </a:r>
            <a:r>
              <a:rPr lang="fr-FR" dirty="0" smtClean="0"/>
              <a:t>: le chien aime le goût des excréments ou le fait de les manger et donc continue à le faire (cercle vicieux): cas des chiens qui mangent les matières fécales de chat.</a:t>
            </a:r>
            <a:endParaRPr lang="en-US" dirty="0" smtClean="0"/>
          </a:p>
          <a:p>
            <a:pPr lvl="0"/>
            <a:r>
              <a:rPr lang="fr-FR" sz="2560" b="1" dirty="0" smtClean="0"/>
              <a:t>Punition inappropriée</a:t>
            </a:r>
            <a:r>
              <a:rPr lang="fr-FR" u="sng" dirty="0" smtClean="0"/>
              <a:t> </a:t>
            </a:r>
            <a:r>
              <a:rPr lang="fr-FR" dirty="0" smtClean="0"/>
              <a:t>: par exemple lors de l’apprentissage de la propreté : le chien ne comprend pas et cherche à faire disparaître l’objet du délit, particulièrement lorsque la punition est appliquée trop tard par rapport au début de la séquence d’élimination</a:t>
            </a:r>
            <a:endParaRPr lang="en-US" dirty="0" smtClean="0"/>
          </a:p>
          <a:p>
            <a:pPr lvl="0"/>
            <a:r>
              <a:rPr lang="fr-FR" sz="2560" b="1" dirty="0" smtClean="0"/>
              <a:t>Comportement </a:t>
            </a:r>
            <a:r>
              <a:rPr lang="fr-FR" sz="2560" b="1" dirty="0" err="1" smtClean="0"/>
              <a:t>allélomimétique</a:t>
            </a:r>
            <a:r>
              <a:rPr lang="fr-FR" dirty="0" smtClean="0"/>
              <a:t> : le chien observe son propriétaire ramasser les excréments et apprends ainsi à l’imiter.</a:t>
            </a:r>
            <a:endParaRPr lang="en-US" dirty="0" smtClean="0"/>
          </a:p>
          <a:p>
            <a:pPr lvl="0"/>
            <a:r>
              <a:rPr lang="fr-FR" sz="2560" b="1" dirty="0" smtClean="0"/>
              <a:t>Dépression d’involution</a:t>
            </a:r>
            <a:r>
              <a:rPr lang="fr-FR" sz="2560" dirty="0" smtClean="0"/>
              <a:t> </a:t>
            </a:r>
            <a:r>
              <a:rPr lang="fr-FR" dirty="0" smtClean="0"/>
              <a:t>chez le chien âgé.</a:t>
            </a:r>
            <a:endParaRPr lang="en-US" dirty="0" smtClean="0"/>
          </a:p>
          <a:p>
            <a:endParaRPr lang="en-US" dirty="0" smtClean="0"/>
          </a:p>
          <a:p>
            <a:endParaRPr lang="fr-FR" dirty="0"/>
          </a:p>
        </p:txBody>
      </p:sp>
      <p:sp>
        <p:nvSpPr>
          <p:cNvPr id="3" name="Titre 2"/>
          <p:cNvSpPr>
            <a:spLocks noGrp="1"/>
          </p:cNvSpPr>
          <p:nvPr>
            <p:ph type="title"/>
          </p:nvPr>
        </p:nvSpPr>
        <p:spPr/>
        <p:txBody>
          <a:bodyPr/>
          <a:lstStyle/>
          <a:p>
            <a:r>
              <a:rPr lang="fr-FR" dirty="0" smtClean="0"/>
              <a:t>Coprophagie: Troubles du comportement</a:t>
            </a:r>
            <a:endParaRPr lang="fr-FR" dirty="0"/>
          </a:p>
        </p:txBody>
      </p:sp>
      <p:pic>
        <p:nvPicPr>
          <p:cNvPr id="6" name="~PP3160.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3463" y="6367463"/>
            <a:ext cx="304800" cy="304800"/>
          </a:xfrm>
          <a:prstGeom prst="rect">
            <a:avLst/>
          </a:prstGeom>
        </p:spPr>
      </p:pic>
    </p:spTree>
  </p:cSld>
  <p:clrMapOvr>
    <a:masterClrMapping/>
  </p:clrMapOvr>
  <p:transition xmlns:p14="http://schemas.microsoft.com/office/powerpoint/2010/main" advTm="8765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lgn="ctr">
              <a:spcAft>
                <a:spcPts val="2400"/>
              </a:spcAft>
            </a:pPr>
            <a:r>
              <a:rPr lang="fr-FR" sz="2400" b="1" dirty="0" smtClean="0"/>
              <a:t>Toujours associer les traitements sp</a:t>
            </a:r>
            <a:r>
              <a:rPr lang="fr-FR" sz="2400" b="1" dirty="0"/>
              <a:t>é</a:t>
            </a:r>
            <a:r>
              <a:rPr lang="fr-FR" sz="2400" b="1" dirty="0" smtClean="0"/>
              <a:t>cifiques et non sp</a:t>
            </a:r>
            <a:r>
              <a:rPr lang="fr-FR" sz="2400" b="1" dirty="0"/>
              <a:t>é</a:t>
            </a:r>
            <a:r>
              <a:rPr lang="fr-FR" sz="2400" b="1" dirty="0" smtClean="0"/>
              <a:t>cifiques</a:t>
            </a:r>
          </a:p>
          <a:p>
            <a:pPr>
              <a:spcAft>
                <a:spcPts val="2400"/>
              </a:spcAft>
            </a:pPr>
            <a:r>
              <a:rPr lang="fr-FR" sz="2000" b="1" dirty="0" smtClean="0"/>
              <a:t>Traitements spécifiques :</a:t>
            </a:r>
          </a:p>
          <a:p>
            <a:pPr lvl="1">
              <a:spcAft>
                <a:spcPts val="2400"/>
              </a:spcAft>
            </a:pPr>
            <a:r>
              <a:rPr lang="fr-FR" dirty="0" smtClean="0"/>
              <a:t>M</a:t>
            </a:r>
            <a:r>
              <a:rPr lang="fr-FR" dirty="0"/>
              <a:t>é</a:t>
            </a:r>
            <a:r>
              <a:rPr lang="fr-FR" dirty="0" smtClean="0"/>
              <a:t>dical: </a:t>
            </a:r>
            <a:r>
              <a:rPr lang="fr-FR" sz="1600" dirty="0" smtClean="0"/>
              <a:t>traitement de la cause si identifiée</a:t>
            </a:r>
          </a:p>
          <a:p>
            <a:pPr lvl="1"/>
            <a:r>
              <a:rPr lang="fr-FR" dirty="0" smtClean="0"/>
              <a:t>Comportemental:</a:t>
            </a:r>
          </a:p>
          <a:p>
            <a:pPr lvl="2">
              <a:buClr>
                <a:schemeClr val="tx1"/>
              </a:buClr>
            </a:pPr>
            <a:r>
              <a:rPr lang="fr-FR" dirty="0" smtClean="0"/>
              <a:t>Modifier les conditions environnementales pour r</a:t>
            </a:r>
            <a:r>
              <a:rPr lang="fr-FR" dirty="0"/>
              <a:t>é</a:t>
            </a:r>
            <a:r>
              <a:rPr lang="fr-FR" dirty="0" smtClean="0"/>
              <a:t>duire le stress ou l’ennui</a:t>
            </a:r>
          </a:p>
          <a:p>
            <a:pPr lvl="2">
              <a:buClr>
                <a:schemeClr val="tx1"/>
              </a:buClr>
            </a:pPr>
            <a:r>
              <a:rPr lang="fr-FR" dirty="0" smtClean="0"/>
              <a:t>Eviter la comp</a:t>
            </a:r>
            <a:r>
              <a:rPr lang="fr-FR" dirty="0"/>
              <a:t>é</a:t>
            </a:r>
            <a:r>
              <a:rPr lang="fr-FR" dirty="0" smtClean="0"/>
              <a:t>tition alimentaire, nourrir 2 fois par jour</a:t>
            </a:r>
          </a:p>
          <a:p>
            <a:pPr lvl="2">
              <a:buClr>
                <a:schemeClr val="tx1"/>
              </a:buClr>
            </a:pPr>
            <a:r>
              <a:rPr lang="fr-FR" dirty="0" smtClean="0"/>
              <a:t>Eviter les punitions injustifi</a:t>
            </a:r>
            <a:r>
              <a:rPr lang="fr-FR" dirty="0"/>
              <a:t>é</a:t>
            </a:r>
            <a:r>
              <a:rPr lang="fr-FR" dirty="0" smtClean="0"/>
              <a:t>es, r</a:t>
            </a:r>
            <a:r>
              <a:rPr lang="fr-FR" dirty="0"/>
              <a:t>é</a:t>
            </a:r>
            <a:r>
              <a:rPr lang="fr-FR" dirty="0" smtClean="0"/>
              <a:t>compenser les bons comportements</a:t>
            </a:r>
          </a:p>
          <a:p>
            <a:pPr lvl="2">
              <a:buClr>
                <a:schemeClr val="tx1"/>
              </a:buClr>
            </a:pPr>
            <a:r>
              <a:rPr lang="fr-FR" dirty="0" smtClean="0"/>
              <a:t>Anxiolytiques seulement dans les cas extr</a:t>
            </a:r>
            <a:r>
              <a:rPr lang="fr-FR" dirty="0"/>
              <a:t>ê</a:t>
            </a:r>
            <a:r>
              <a:rPr lang="fr-FR" dirty="0" smtClean="0"/>
              <a:t>mes</a:t>
            </a:r>
            <a:endParaRPr lang="fr-FR" dirty="0"/>
          </a:p>
        </p:txBody>
      </p:sp>
      <p:sp>
        <p:nvSpPr>
          <p:cNvPr id="3" name="Titre 2"/>
          <p:cNvSpPr>
            <a:spLocks noGrp="1"/>
          </p:cNvSpPr>
          <p:nvPr>
            <p:ph type="title"/>
          </p:nvPr>
        </p:nvSpPr>
        <p:spPr/>
        <p:txBody>
          <a:bodyPr/>
          <a:lstStyle/>
          <a:p>
            <a:r>
              <a:rPr lang="fr-FR" dirty="0" smtClean="0"/>
              <a:t>Traitements de la coprophagie</a:t>
            </a:r>
            <a:endParaRPr lang="fr-FR" dirty="0"/>
          </a:p>
        </p:txBody>
      </p:sp>
      <p:pic>
        <p:nvPicPr>
          <p:cNvPr id="6" name="~PP1262.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3463" y="6367463"/>
            <a:ext cx="304800" cy="304800"/>
          </a:xfrm>
          <a:prstGeom prst="rect">
            <a:avLst/>
          </a:prstGeom>
        </p:spPr>
      </p:pic>
    </p:spTree>
  </p:cSld>
  <p:clrMapOvr>
    <a:masterClrMapping/>
  </p:clrMapOvr>
  <p:transition xmlns:p14="http://schemas.microsoft.com/office/powerpoint/2010/main" advTm="3889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351884"/>
            <a:ext cx="8320630" cy="4055655"/>
          </a:xfrm>
        </p:spPr>
        <p:txBody>
          <a:bodyPr>
            <a:normAutofit/>
          </a:bodyPr>
          <a:lstStyle/>
          <a:p>
            <a:pPr marL="3409950" indent="-3409950">
              <a:spcAft>
                <a:spcPts val="3600"/>
              </a:spcAft>
            </a:pPr>
            <a:r>
              <a:rPr lang="fr-FR" sz="2000" b="1" dirty="0" smtClean="0"/>
              <a:t>Eliminer l’acc</a:t>
            </a:r>
            <a:r>
              <a:rPr lang="fr-FR" sz="2000" b="1" dirty="0"/>
              <a:t>è</a:t>
            </a:r>
            <a:r>
              <a:rPr lang="fr-FR" sz="2000" b="1" dirty="0" smtClean="0"/>
              <a:t>s aux excréments : </a:t>
            </a:r>
            <a:r>
              <a:rPr lang="fr-FR" dirty="0" smtClean="0"/>
              <a:t>ramasser les crottes, bloquer l’acc</a:t>
            </a:r>
            <a:r>
              <a:rPr lang="fr-FR" dirty="0"/>
              <a:t>è</a:t>
            </a:r>
            <a:r>
              <a:rPr lang="fr-FR" dirty="0" smtClean="0"/>
              <a:t>s à la caisse du chat…</a:t>
            </a:r>
          </a:p>
          <a:p>
            <a:pPr marL="6011863" indent="-6011863" algn="just">
              <a:spcAft>
                <a:spcPts val="3600"/>
              </a:spcAft>
            </a:pPr>
            <a:r>
              <a:rPr lang="fr-FR" sz="2000" b="1" dirty="0" smtClean="0"/>
              <a:t>Traitement des mati</a:t>
            </a:r>
            <a:r>
              <a:rPr lang="fr-FR" sz="2000" b="1" dirty="0"/>
              <a:t>è</a:t>
            </a:r>
            <a:r>
              <a:rPr lang="fr-FR" sz="2000" b="1" dirty="0" smtClean="0"/>
              <a:t>res f</a:t>
            </a:r>
            <a:r>
              <a:rPr lang="fr-FR" sz="2000" b="1" dirty="0"/>
              <a:t>é</a:t>
            </a:r>
            <a:r>
              <a:rPr lang="fr-FR" sz="2000" b="1" dirty="0" smtClean="0"/>
              <a:t>cales avec un répulsif :</a:t>
            </a:r>
            <a:r>
              <a:rPr lang="fr-FR" dirty="0" smtClean="0"/>
              <a:t> poivre, moutarde, piment…</a:t>
            </a:r>
          </a:p>
          <a:p>
            <a:r>
              <a:rPr lang="fr-FR" sz="2000" b="1" dirty="0" smtClean="0"/>
              <a:t>Modifier l’odeur des fèces par traitement de l’animal :</a:t>
            </a:r>
          </a:p>
          <a:p>
            <a:pPr lvl="1">
              <a:spcAft>
                <a:spcPts val="600"/>
              </a:spcAft>
            </a:pPr>
            <a:r>
              <a:rPr lang="fr-FR" dirty="0" smtClean="0"/>
              <a:t>Recettes non prouv</a:t>
            </a:r>
            <a:r>
              <a:rPr lang="fr-FR" dirty="0"/>
              <a:t>é</a:t>
            </a:r>
            <a:r>
              <a:rPr lang="fr-FR" dirty="0" smtClean="0"/>
              <a:t>es cliniquement : levure de bi</a:t>
            </a:r>
            <a:r>
              <a:rPr lang="fr-FR" dirty="0"/>
              <a:t>è</a:t>
            </a:r>
            <a:r>
              <a:rPr lang="fr-FR" dirty="0" smtClean="0"/>
              <a:t>re, glutamate </a:t>
            </a:r>
            <a:r>
              <a:rPr lang="fr-FR" dirty="0" err="1" smtClean="0"/>
              <a:t>monosodique</a:t>
            </a:r>
            <a:r>
              <a:rPr lang="fr-FR" dirty="0" smtClean="0"/>
              <a:t>, extraits d’ananas ou de papaye, graines de courge ou d’anis.</a:t>
            </a:r>
          </a:p>
          <a:p>
            <a:pPr lvl="1">
              <a:spcAft>
                <a:spcPts val="600"/>
              </a:spcAft>
            </a:pPr>
            <a:r>
              <a:rPr lang="fr-FR" dirty="0" smtClean="0"/>
              <a:t>Emploi d’extraits de </a:t>
            </a:r>
            <a:r>
              <a:rPr lang="fr-FR" i="1" dirty="0" smtClean="0"/>
              <a:t>Yucca </a:t>
            </a:r>
            <a:r>
              <a:rPr lang="fr-FR" i="1" dirty="0" err="1" smtClean="0"/>
              <a:t>schidigera</a:t>
            </a:r>
            <a:r>
              <a:rPr lang="fr-FR" i="1" dirty="0" smtClean="0"/>
              <a:t>.</a:t>
            </a:r>
          </a:p>
          <a:p>
            <a:endParaRPr lang="fr-FR" dirty="0"/>
          </a:p>
        </p:txBody>
      </p:sp>
      <p:sp>
        <p:nvSpPr>
          <p:cNvPr id="3" name="Titre 2"/>
          <p:cNvSpPr>
            <a:spLocks noGrp="1"/>
          </p:cNvSpPr>
          <p:nvPr>
            <p:ph type="title"/>
          </p:nvPr>
        </p:nvSpPr>
        <p:spPr/>
        <p:txBody>
          <a:bodyPr/>
          <a:lstStyle/>
          <a:p>
            <a:r>
              <a:rPr lang="fr-FR" dirty="0" smtClean="0"/>
              <a:t>La coprophagie: traitements non sp</a:t>
            </a:r>
            <a:r>
              <a:rPr lang="fr-FR" dirty="0"/>
              <a:t>é</a:t>
            </a:r>
            <a:r>
              <a:rPr lang="fr-FR" dirty="0" smtClean="0"/>
              <a:t>cifiques</a:t>
            </a:r>
            <a:endParaRPr lang="fr-FR" dirty="0"/>
          </a:p>
        </p:txBody>
      </p:sp>
      <p:pic>
        <p:nvPicPr>
          <p:cNvPr id="6" name="~PP2077.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3463" y="6367463"/>
            <a:ext cx="304800" cy="304800"/>
          </a:xfrm>
          <a:prstGeom prst="rect">
            <a:avLst/>
          </a:prstGeom>
        </p:spPr>
      </p:pic>
    </p:spTree>
  </p:cSld>
  <p:clrMapOvr>
    <a:masterClrMapping/>
  </p:clrMapOvr>
  <p:transition xmlns:p14="http://schemas.microsoft.com/office/powerpoint/2010/main" advTm="498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089590"/>
            <a:ext cx="6138976" cy="4944395"/>
          </a:xfrm>
        </p:spPr>
        <p:txBody>
          <a:bodyPr>
            <a:normAutofit lnSpcReduction="10000"/>
          </a:bodyPr>
          <a:lstStyle/>
          <a:p>
            <a:pPr marL="1884363" indent="-1884363">
              <a:spcAft>
                <a:spcPts val="1800"/>
              </a:spcAft>
            </a:pPr>
            <a:r>
              <a:rPr lang="fr-FR" sz="2000" i="1" dirty="0" smtClean="0"/>
              <a:t>Yucca </a:t>
            </a:r>
            <a:r>
              <a:rPr lang="fr-FR" sz="2000" i="1" dirty="0" err="1" smtClean="0"/>
              <a:t>schidigera</a:t>
            </a:r>
            <a:r>
              <a:rPr lang="fr-FR" sz="2000" i="1" dirty="0" smtClean="0"/>
              <a:t> </a:t>
            </a:r>
            <a:r>
              <a:rPr lang="fr-FR" sz="2000" dirty="0" smtClean="0"/>
              <a:t>: plante du Sud de la Californie et du Nord du Mexique</a:t>
            </a:r>
          </a:p>
          <a:p>
            <a:pPr marL="2151063" indent="-2151063">
              <a:spcAft>
                <a:spcPts val="1800"/>
              </a:spcAft>
            </a:pPr>
            <a:r>
              <a:rPr lang="fr-FR" sz="2000" dirty="0" smtClean="0"/>
              <a:t>Utilisation du tronc : extraction m</a:t>
            </a:r>
            <a:r>
              <a:rPr lang="fr-FR" sz="2000" dirty="0"/>
              <a:t>é</a:t>
            </a:r>
            <a:r>
              <a:rPr lang="fr-FR" sz="2000" dirty="0" smtClean="0"/>
              <a:t>canique sans contamination chimique</a:t>
            </a:r>
          </a:p>
          <a:p>
            <a:r>
              <a:rPr lang="fr-FR" sz="2000" dirty="0" smtClean="0"/>
              <a:t>Composition de l’extrait :</a:t>
            </a:r>
          </a:p>
          <a:p>
            <a:pPr lvl="1"/>
            <a:r>
              <a:rPr lang="fr-FR" dirty="0" smtClean="0"/>
              <a:t>Saponine : d</a:t>
            </a:r>
            <a:r>
              <a:rPr lang="fr-FR" dirty="0"/>
              <a:t>é</a:t>
            </a:r>
            <a:r>
              <a:rPr lang="fr-FR" dirty="0" smtClean="0"/>
              <a:t>tergent naturel</a:t>
            </a:r>
          </a:p>
          <a:p>
            <a:pPr lvl="1">
              <a:spcAft>
                <a:spcPts val="2400"/>
              </a:spcAft>
            </a:pPr>
            <a:r>
              <a:rPr lang="fr-FR" dirty="0" err="1" smtClean="0"/>
              <a:t>Polyphénols</a:t>
            </a:r>
            <a:r>
              <a:rPr lang="fr-FR" dirty="0" smtClean="0"/>
              <a:t> : antioxydants</a:t>
            </a:r>
          </a:p>
          <a:p>
            <a:pPr marL="0" indent="0">
              <a:spcAft>
                <a:spcPts val="2400"/>
              </a:spcAft>
            </a:pPr>
            <a:r>
              <a:rPr lang="fr-FR" sz="2000" dirty="0" smtClean="0"/>
              <a:t>Effets b</a:t>
            </a:r>
            <a:r>
              <a:rPr lang="fr-FR" sz="2000" dirty="0"/>
              <a:t>é</a:t>
            </a:r>
            <a:r>
              <a:rPr lang="fr-FR" sz="2000" dirty="0" smtClean="0"/>
              <a:t>n</a:t>
            </a:r>
            <a:r>
              <a:rPr lang="fr-FR" sz="2000" dirty="0"/>
              <a:t>é</a:t>
            </a:r>
            <a:r>
              <a:rPr lang="fr-FR" sz="2000" dirty="0" smtClean="0"/>
              <a:t>fiques d</a:t>
            </a:r>
            <a:r>
              <a:rPr lang="fr-FR" sz="2000" dirty="0"/>
              <a:t>é</a:t>
            </a:r>
            <a:r>
              <a:rPr lang="fr-FR" sz="2000" dirty="0" smtClean="0"/>
              <a:t>montr</a:t>
            </a:r>
            <a:r>
              <a:rPr lang="fr-FR" sz="2000" dirty="0"/>
              <a:t>é</a:t>
            </a:r>
            <a:r>
              <a:rPr lang="fr-FR" sz="2000" dirty="0" smtClean="0"/>
              <a:t>s chez les animaux de rentes : croissance, contrôle des protozoaires, r</a:t>
            </a:r>
            <a:r>
              <a:rPr lang="fr-FR" sz="2000" dirty="0"/>
              <a:t>é</a:t>
            </a:r>
            <a:r>
              <a:rPr lang="fr-FR" sz="2000" dirty="0" smtClean="0"/>
              <a:t>duction des odeurs de lisiers. </a:t>
            </a:r>
          </a:p>
          <a:p>
            <a:pPr marL="0" indent="0">
              <a:spcAft>
                <a:spcPts val="1800"/>
              </a:spcAft>
            </a:pPr>
            <a:r>
              <a:rPr lang="fr-FR" sz="2000" dirty="0" smtClean="0"/>
              <a:t> Action anti-inflammatoire.</a:t>
            </a:r>
          </a:p>
          <a:p>
            <a:pPr marL="0" indent="0"/>
            <a:endParaRPr lang="fr-FR" sz="2000" dirty="0"/>
          </a:p>
        </p:txBody>
      </p:sp>
      <p:sp>
        <p:nvSpPr>
          <p:cNvPr id="3" name="Titre 2"/>
          <p:cNvSpPr>
            <a:spLocks noGrp="1"/>
          </p:cNvSpPr>
          <p:nvPr>
            <p:ph type="title"/>
          </p:nvPr>
        </p:nvSpPr>
        <p:spPr/>
        <p:txBody>
          <a:bodyPr/>
          <a:lstStyle/>
          <a:p>
            <a:r>
              <a:rPr lang="en-US" dirty="0" err="1" smtClean="0"/>
              <a:t>Extraits</a:t>
            </a:r>
            <a:r>
              <a:rPr lang="en-US" dirty="0" smtClean="0"/>
              <a:t> de </a:t>
            </a:r>
            <a:r>
              <a:rPr lang="en-US" i="1" dirty="0" smtClean="0"/>
              <a:t>Yucca </a:t>
            </a:r>
            <a:r>
              <a:rPr lang="en-US" i="1" dirty="0" err="1" smtClean="0"/>
              <a:t>schidigera</a:t>
            </a:r>
            <a:endParaRPr lang="fr-FR" dirty="0"/>
          </a:p>
        </p:txBody>
      </p:sp>
      <p:pic>
        <p:nvPicPr>
          <p:cNvPr id="4" name="Picture 2"/>
          <p:cNvPicPr>
            <a:picLocks noChangeAspect="1" noChangeArrowheads="1"/>
          </p:cNvPicPr>
          <p:nvPr/>
        </p:nvPicPr>
        <p:blipFill>
          <a:blip r:embed="rId4" cstate="print"/>
          <a:srcRect/>
          <a:stretch>
            <a:fillRect/>
          </a:stretch>
        </p:blipFill>
        <p:spPr bwMode="auto">
          <a:xfrm>
            <a:off x="6650711" y="3616449"/>
            <a:ext cx="2159000" cy="1963835"/>
          </a:xfrm>
          <a:prstGeom prst="rect">
            <a:avLst/>
          </a:prstGeom>
          <a:solidFill>
            <a:srgbClr val="FFFFFF">
              <a:shade val="85000"/>
            </a:srgbClr>
          </a:solidFill>
          <a:ln w="0" cap="sq" cmpd="sng" algn="ctr">
            <a:solidFill>
              <a:srgbClr val="FFFFFF"/>
            </a:solidFill>
            <a:prstDash val="solid"/>
            <a:miter lim="800000"/>
            <a:headEnd type="none" w="med" len="med"/>
            <a:tailEnd type="none" w="med" len="med"/>
          </a:ln>
          <a:effectLst/>
          <a:scene3d>
            <a:camera prst="orthographicFront"/>
            <a:lightRig rig="twoPt" dir="t">
              <a:rot lat="0" lon="0" rev="7200000"/>
            </a:lightRig>
          </a:scene3d>
          <a:sp3d>
            <a:bevelT w="25400" h="19050"/>
            <a:contourClr>
              <a:srgbClr val="FFFFFF"/>
            </a:contourClr>
          </a:sp3d>
        </p:spPr>
      </p:pic>
      <p:pic>
        <p:nvPicPr>
          <p:cNvPr id="7" name="Image 6" descr="Yuccacmjn72.jpg"/>
          <p:cNvPicPr>
            <a:picLocks noChangeAspect="1"/>
          </p:cNvPicPr>
          <p:nvPr/>
        </p:nvPicPr>
        <p:blipFill>
          <a:blip r:embed="rId5"/>
          <a:stretch>
            <a:fillRect/>
          </a:stretch>
        </p:blipFill>
        <p:spPr>
          <a:xfrm>
            <a:off x="6650710" y="1803400"/>
            <a:ext cx="2159000" cy="1625600"/>
          </a:xfrm>
          <a:prstGeom prst="rect">
            <a:avLst/>
          </a:prstGeom>
        </p:spPr>
      </p:pic>
      <p:pic>
        <p:nvPicPr>
          <p:cNvPr id="9" name="~PP169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3463" y="6367463"/>
            <a:ext cx="304800" cy="304800"/>
          </a:xfrm>
          <a:prstGeom prst="rect">
            <a:avLst/>
          </a:prstGeom>
        </p:spPr>
      </p:pic>
    </p:spTree>
  </p:cSld>
  <p:clrMapOvr>
    <a:masterClrMapping/>
  </p:clrMapOvr>
  <p:transition xmlns:p14="http://schemas.microsoft.com/office/powerpoint/2010/main" advTm="4859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spcAft>
                <a:spcPts val="1200"/>
              </a:spcAft>
            </a:pPr>
            <a:r>
              <a:rPr lang="fr-FR" sz="2000" b="1" dirty="0"/>
              <a:t>Mode d’action pour la </a:t>
            </a:r>
            <a:r>
              <a:rPr lang="fr-FR" sz="2000" b="1" dirty="0" smtClean="0"/>
              <a:t>coprophagie : </a:t>
            </a:r>
            <a:r>
              <a:rPr lang="fr-FR" sz="2000" b="1" dirty="0"/>
              <a:t>modification du caractère aromatique des fèces, le chien perd tout intérêt à les manger</a:t>
            </a:r>
          </a:p>
          <a:p>
            <a:pPr lvl="1">
              <a:spcAft>
                <a:spcPts val="1200"/>
              </a:spcAft>
            </a:pPr>
            <a:r>
              <a:rPr lang="fr-FR" sz="2000" dirty="0" smtClean="0"/>
              <a:t>R</a:t>
            </a:r>
            <a:r>
              <a:rPr lang="fr-FR" sz="2000" dirty="0"/>
              <a:t>é</a:t>
            </a:r>
            <a:r>
              <a:rPr lang="fr-FR" sz="2000" dirty="0" smtClean="0"/>
              <a:t>duction de la production de m</a:t>
            </a:r>
            <a:r>
              <a:rPr lang="fr-FR" sz="2000" dirty="0"/>
              <a:t>é</a:t>
            </a:r>
            <a:r>
              <a:rPr lang="fr-FR" sz="2000" dirty="0" smtClean="0"/>
              <a:t>tabolites aromatiques impliqu</a:t>
            </a:r>
            <a:r>
              <a:rPr lang="fr-FR" sz="2000" dirty="0"/>
              <a:t>é</a:t>
            </a:r>
            <a:r>
              <a:rPr lang="fr-FR" sz="2000" dirty="0" smtClean="0"/>
              <a:t>s dans la production d’odeur comme les sulfures (par exemple le sulfure d’hydrog</a:t>
            </a:r>
            <a:r>
              <a:rPr lang="fr-FR" sz="2000" dirty="0"/>
              <a:t>è</a:t>
            </a:r>
            <a:r>
              <a:rPr lang="fr-FR" sz="2000" dirty="0" smtClean="0"/>
              <a:t>ne H</a:t>
            </a:r>
            <a:r>
              <a:rPr lang="fr-FR" sz="2000" baseline="-25000" dirty="0" smtClean="0"/>
              <a:t>2</a:t>
            </a:r>
            <a:r>
              <a:rPr lang="fr-FR" sz="2000" dirty="0" smtClean="0"/>
              <a:t>S)</a:t>
            </a:r>
          </a:p>
          <a:p>
            <a:pPr lvl="1">
              <a:spcAft>
                <a:spcPts val="1800"/>
              </a:spcAft>
            </a:pPr>
            <a:r>
              <a:rPr lang="fr-FR" sz="2000" dirty="0" smtClean="0"/>
              <a:t>Fixation de ces m</a:t>
            </a:r>
            <a:r>
              <a:rPr lang="fr-FR" sz="2000" dirty="0"/>
              <a:t>é</a:t>
            </a:r>
            <a:r>
              <a:rPr lang="fr-FR" sz="2000" dirty="0" smtClean="0"/>
              <a:t>tabolites sur les extraits de </a:t>
            </a:r>
            <a:r>
              <a:rPr lang="fr-FR" sz="2000" i="1" dirty="0" smtClean="0"/>
              <a:t>Yucca </a:t>
            </a:r>
            <a:r>
              <a:rPr lang="fr-FR" sz="2000" i="1" dirty="0" err="1" smtClean="0"/>
              <a:t>schidigera</a:t>
            </a:r>
            <a:endParaRPr lang="fr-FR" sz="2000" i="1" dirty="0" smtClean="0"/>
          </a:p>
          <a:p>
            <a:r>
              <a:rPr lang="fr-FR" sz="2000" dirty="0" smtClean="0"/>
              <a:t>Preuve clinique : </a:t>
            </a:r>
            <a:r>
              <a:rPr lang="fr-FR" sz="2000" dirty="0"/>
              <a:t>étude en clientèle </a:t>
            </a:r>
            <a:r>
              <a:rPr lang="fr-FR" sz="2000" dirty="0" err="1"/>
              <a:t>Copronat</a:t>
            </a:r>
            <a:r>
              <a:rPr lang="fr-FR" sz="2000" dirty="0"/>
              <a:t>®</a:t>
            </a:r>
          </a:p>
          <a:p>
            <a:endParaRPr lang="fr-FR" dirty="0"/>
          </a:p>
        </p:txBody>
      </p:sp>
      <p:sp>
        <p:nvSpPr>
          <p:cNvPr id="3" name="Titre 2"/>
          <p:cNvSpPr>
            <a:spLocks noGrp="1"/>
          </p:cNvSpPr>
          <p:nvPr>
            <p:ph type="title"/>
          </p:nvPr>
        </p:nvSpPr>
        <p:spPr/>
        <p:txBody>
          <a:bodyPr/>
          <a:lstStyle/>
          <a:p>
            <a:r>
              <a:rPr lang="en-US" dirty="0" smtClean="0"/>
              <a:t>Yucca </a:t>
            </a:r>
            <a:r>
              <a:rPr lang="en-US" dirty="0" err="1" smtClean="0"/>
              <a:t>schidigera</a:t>
            </a:r>
            <a:r>
              <a:rPr lang="en-US" dirty="0" smtClean="0"/>
              <a:t> extracts</a:t>
            </a:r>
            <a:endParaRPr lang="fr-FR" dirty="0"/>
          </a:p>
        </p:txBody>
      </p:sp>
      <p:pic>
        <p:nvPicPr>
          <p:cNvPr id="5" name="Image 4"/>
          <p:cNvPicPr>
            <a:picLocks noChangeAspect="1"/>
          </p:cNvPicPr>
          <p:nvPr/>
        </p:nvPicPr>
        <p:blipFill>
          <a:blip r:embed="rId4"/>
          <a:stretch>
            <a:fillRect/>
          </a:stretch>
        </p:blipFill>
        <p:spPr>
          <a:xfrm>
            <a:off x="1988787" y="4104556"/>
            <a:ext cx="5473700" cy="2006600"/>
          </a:xfrm>
          <a:prstGeom prst="rect">
            <a:avLst/>
          </a:prstGeom>
        </p:spPr>
      </p:pic>
      <p:sp>
        <p:nvSpPr>
          <p:cNvPr id="7" name="ZoneTexte 6"/>
          <p:cNvSpPr txBox="1"/>
          <p:nvPr/>
        </p:nvSpPr>
        <p:spPr>
          <a:xfrm>
            <a:off x="2007543" y="6034005"/>
            <a:ext cx="6002111" cy="400110"/>
          </a:xfrm>
          <a:prstGeom prst="rect">
            <a:avLst/>
          </a:prstGeom>
          <a:noFill/>
        </p:spPr>
        <p:txBody>
          <a:bodyPr wrap="square" rtlCol="0">
            <a:spAutoFit/>
          </a:bodyPr>
          <a:lstStyle/>
          <a:p>
            <a:r>
              <a:rPr lang="fr-FR" sz="1000" dirty="0" smtClean="0"/>
              <a:t>Etude clinique coprophagie</a:t>
            </a:r>
          </a:p>
          <a:p>
            <a:r>
              <a:rPr lang="fr-FR" sz="1000" dirty="0" smtClean="0"/>
              <a:t>Echelle VAS   0 = problème non résolu      10 = problème pleinement résolu   </a:t>
            </a:r>
            <a:endParaRPr lang="fr-FR" sz="1000" dirty="0"/>
          </a:p>
        </p:txBody>
      </p:sp>
      <p:pic>
        <p:nvPicPr>
          <p:cNvPr id="9" name="~PP12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3463" y="6367463"/>
            <a:ext cx="304800" cy="304800"/>
          </a:xfrm>
          <a:prstGeom prst="rect">
            <a:avLst/>
          </a:prstGeom>
        </p:spPr>
      </p:pic>
    </p:spTree>
  </p:cSld>
  <p:clrMapOvr>
    <a:masterClrMapping/>
  </p:clrMapOvr>
  <p:transition xmlns:p14="http://schemas.microsoft.com/office/powerpoint/2010/main" advTm="6790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515695" y="1611936"/>
            <a:ext cx="6112611" cy="3583660"/>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spcAft>
                <a:spcPts val="3000"/>
              </a:spcAft>
            </a:pPr>
            <a:r>
              <a:rPr lang="fr-FR" sz="2000" dirty="0" smtClean="0"/>
              <a:t>La coprophagie est un probl</a:t>
            </a:r>
            <a:r>
              <a:rPr lang="fr-FR" sz="2000" dirty="0"/>
              <a:t>è</a:t>
            </a:r>
            <a:r>
              <a:rPr lang="fr-FR" sz="2000" dirty="0" smtClean="0"/>
              <a:t>me chez le chien plus fréquent  que vous croyez. Vos clients hésitent souvent à en parler.</a:t>
            </a:r>
          </a:p>
          <a:p>
            <a:pPr marL="0" indent="0">
              <a:spcAft>
                <a:spcPts val="3000"/>
              </a:spcAft>
            </a:pPr>
            <a:r>
              <a:rPr lang="fr-FR" sz="2000" dirty="0" smtClean="0"/>
              <a:t>La coprophagie affecte la relation entre le chien et son propri</a:t>
            </a:r>
            <a:r>
              <a:rPr lang="fr-FR" sz="2000" dirty="0"/>
              <a:t>é</a:t>
            </a:r>
            <a:r>
              <a:rPr lang="fr-FR" sz="2000" dirty="0" smtClean="0"/>
              <a:t>taire et doit </a:t>
            </a:r>
            <a:r>
              <a:rPr lang="fr-FR" sz="2000" dirty="0"/>
              <a:t>ê</a:t>
            </a:r>
            <a:r>
              <a:rPr lang="fr-FR" sz="2000" dirty="0" smtClean="0"/>
              <a:t>tre trait</a:t>
            </a:r>
            <a:r>
              <a:rPr lang="fr-FR" sz="2000" dirty="0"/>
              <a:t>ée</a:t>
            </a:r>
            <a:r>
              <a:rPr lang="fr-FR" sz="2000" dirty="0" smtClean="0"/>
              <a:t> s</a:t>
            </a:r>
            <a:r>
              <a:rPr lang="fr-FR" sz="2000" dirty="0"/>
              <a:t>é</a:t>
            </a:r>
            <a:r>
              <a:rPr lang="fr-FR" sz="2000" dirty="0" smtClean="0"/>
              <a:t>rieusement.</a:t>
            </a:r>
          </a:p>
          <a:p>
            <a:pPr marL="0" indent="0">
              <a:spcAft>
                <a:spcPts val="3000"/>
              </a:spcAft>
            </a:pPr>
            <a:r>
              <a:rPr lang="fr-FR" sz="2000" dirty="0" smtClean="0"/>
              <a:t>Il existe une solution simple et efficace  en associant un traitement comportemental et l’utilisation d’un compl</a:t>
            </a:r>
            <a:r>
              <a:rPr lang="fr-FR" sz="2000" dirty="0"/>
              <a:t>é</a:t>
            </a:r>
            <a:r>
              <a:rPr lang="fr-FR" sz="2000" dirty="0" smtClean="0"/>
              <a:t>ment alimentaire </a:t>
            </a:r>
            <a:r>
              <a:rPr lang="fr-FR" sz="2000" dirty="0" err="1" smtClean="0"/>
              <a:t>Copronat</a:t>
            </a:r>
            <a:r>
              <a:rPr lang="fr-FR" sz="2000" dirty="0" smtClean="0"/>
              <a:t>®</a:t>
            </a:r>
          </a:p>
          <a:p>
            <a:endParaRPr lang="fr-FR" dirty="0"/>
          </a:p>
        </p:txBody>
      </p:sp>
      <p:sp>
        <p:nvSpPr>
          <p:cNvPr id="3" name="Titre 2"/>
          <p:cNvSpPr>
            <a:spLocks noGrp="1"/>
          </p:cNvSpPr>
          <p:nvPr>
            <p:ph type="title"/>
          </p:nvPr>
        </p:nvSpPr>
        <p:spPr/>
        <p:txBody>
          <a:bodyPr/>
          <a:lstStyle/>
          <a:p>
            <a:r>
              <a:rPr lang="en-US" dirty="0" smtClean="0"/>
              <a:t>Conclusions</a:t>
            </a:r>
            <a:endParaRPr lang="fr-FR" dirty="0"/>
          </a:p>
        </p:txBody>
      </p:sp>
      <p:pic>
        <p:nvPicPr>
          <p:cNvPr id="6" name="~PP75.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3463" y="6367463"/>
            <a:ext cx="304800" cy="304800"/>
          </a:xfrm>
          <a:prstGeom prst="rect">
            <a:avLst/>
          </a:prstGeom>
        </p:spPr>
      </p:pic>
    </p:spTree>
  </p:cSld>
  <p:clrMapOvr>
    <a:masterClrMapping/>
  </p:clrMapOvr>
  <p:transition xmlns:p14="http://schemas.microsoft.com/office/powerpoint/2010/main" advTm="3665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hème Office">
  <a:themeElements>
    <a:clrScheme name="webcastcopro 2">
      <a:dk1>
        <a:sysClr val="windowText" lastClr="000000"/>
      </a:dk1>
      <a:lt1>
        <a:sysClr val="window" lastClr="FFFFFF"/>
      </a:lt1>
      <a:dk2>
        <a:srgbClr val="676A55"/>
      </a:dk2>
      <a:lt2>
        <a:srgbClr val="EAEBDE"/>
      </a:lt2>
      <a:accent1>
        <a:srgbClr val="72CC2E"/>
      </a:accent1>
      <a:accent2>
        <a:srgbClr val="B0CCB0"/>
      </a:accent2>
      <a:accent3>
        <a:srgbClr val="429C46"/>
      </a:accent3>
      <a:accent4>
        <a:srgbClr val="C0BEAF"/>
      </a:accent4>
      <a:accent5>
        <a:srgbClr val="CEC597"/>
      </a:accent5>
      <a:accent6>
        <a:srgbClr val="E8B7B7"/>
      </a:accent6>
      <a:hlink>
        <a:srgbClr val="DB5353"/>
      </a:hlink>
      <a:folHlink>
        <a:srgbClr val="903638"/>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4041</TotalTime>
  <Words>817</Words>
  <Application>Microsoft Macintosh PowerPoint</Application>
  <PresentationFormat>Présentation à l'écran (4:3)</PresentationFormat>
  <Paragraphs>115</Paragraphs>
  <Slides>12</Slides>
  <Notes>0</Notes>
  <HiddenSlides>0</HiddenSlides>
  <MMClips>12</MMClips>
  <ScaleCrop>false</ScaleCrop>
  <HeadingPairs>
    <vt:vector size="4" baseType="variant">
      <vt:variant>
        <vt:lpstr>Thème</vt:lpstr>
      </vt:variant>
      <vt:variant>
        <vt:i4>1</vt:i4>
      </vt:variant>
      <vt:variant>
        <vt:lpstr>Titres des diapositives</vt:lpstr>
      </vt:variant>
      <vt:variant>
        <vt:i4>12</vt:i4>
      </vt:variant>
    </vt:vector>
  </HeadingPairs>
  <TitlesOfParts>
    <vt:vector size="13" baseType="lpstr">
      <vt:lpstr>Thème Office</vt:lpstr>
      <vt:lpstr>Coprophagie chez le chien</vt:lpstr>
      <vt:lpstr>La coprophagie: définitions</vt:lpstr>
      <vt:lpstr>Coprophagie: causes médicales</vt:lpstr>
      <vt:lpstr>Coprophagie: Troubles du comportement</vt:lpstr>
      <vt:lpstr>Traitements de la coprophagie</vt:lpstr>
      <vt:lpstr>La coprophagie: traitements non spécifiques</vt:lpstr>
      <vt:lpstr>Extraits de Yucca schidigera</vt:lpstr>
      <vt:lpstr>Yucca schidigera extracts</vt:lpstr>
      <vt:lpstr>Conclusions</vt:lpstr>
      <vt:lpstr>La solution vétérinaire : Copronat®</vt:lpstr>
      <vt:lpstr>Copronat®,  un produit fidèle à l’engagement d’ARCANATURA</vt:lpstr>
      <vt:lpstr>ARCANATURA : une gamme de produits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ff</dc:creator>
  <cp:lastModifiedBy>XAVIER FARGETTON</cp:lastModifiedBy>
  <cp:revision>29</cp:revision>
  <cp:lastPrinted>2010-01-11T09:51:05Z</cp:lastPrinted>
  <dcterms:created xsi:type="dcterms:W3CDTF">2010-01-11T09:50:20Z</dcterms:created>
  <dcterms:modified xsi:type="dcterms:W3CDTF">2012-06-12T14:44:03Z</dcterms:modified>
</cp:coreProperties>
</file>