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handoutMasterIdLst>
    <p:handoutMasterId r:id="rId16"/>
  </p:handout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75" r:id="rId9"/>
    <p:sldId id="276" r:id="rId10"/>
    <p:sldId id="277" r:id="rId11"/>
    <p:sldId id="278" r:id="rId12"/>
    <p:sldId id="279" r:id="rId13"/>
    <p:sldId id="280" r:id="rId14"/>
    <p:sldId id="281" r:id="rId1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E7B"/>
    <a:srgbClr val="FF5A28"/>
    <a:srgbClr val="F74BAB"/>
    <a:srgbClr val="1B87BB"/>
    <a:srgbClr val="339EFF"/>
    <a:srgbClr val="88BE1F"/>
    <a:srgbClr val="63CB00"/>
    <a:srgbClr val="6E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64" autoAdjust="0"/>
    <p:restoredTop sz="94607" autoAdjust="0"/>
  </p:normalViewPr>
  <p:slideViewPr>
    <p:cSldViewPr snapToGrid="0" snapToObjects="1">
      <p:cViewPr varScale="1">
        <p:scale>
          <a:sx n="84" d="100"/>
          <a:sy n="84" d="100"/>
        </p:scale>
        <p:origin x="-5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51E1C9-4474-4958-830B-1243CFAB85D1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A4C9E4C-8F69-4BCD-B7F3-EA5EE1194503}">
      <dgm:prSet phldrT="[Text]" custT="1"/>
      <dgm:spPr>
        <a:ln>
          <a:noFill/>
        </a:ln>
      </dgm:spPr>
      <dgm:t>
        <a:bodyPr vert="horz"/>
        <a:lstStyle/>
        <a:p>
          <a:r>
            <a:rPr lang="fr-FR" sz="1400" noProof="0" dirty="0" smtClean="0"/>
            <a:t>Mode d’action</a:t>
          </a:r>
          <a:endParaRPr lang="fr-FR" sz="1400" noProof="0" dirty="0"/>
        </a:p>
      </dgm:t>
    </dgm:pt>
    <dgm:pt modelId="{990BF89C-0F48-4165-A637-F1A0C76624C9}" type="parTrans" cxnId="{CF738810-47F4-4651-93A3-B2FD50284FD4}">
      <dgm:prSet/>
      <dgm:spPr/>
      <dgm:t>
        <a:bodyPr/>
        <a:lstStyle/>
        <a:p>
          <a:endParaRPr lang="en-US"/>
        </a:p>
      </dgm:t>
    </dgm:pt>
    <dgm:pt modelId="{22014F15-155A-4C9E-90B8-A3453B5B5617}" type="sibTrans" cxnId="{CF738810-47F4-4651-93A3-B2FD50284FD4}">
      <dgm:prSet/>
      <dgm:spPr/>
      <dgm:t>
        <a:bodyPr/>
        <a:lstStyle/>
        <a:p>
          <a:endParaRPr lang="en-US"/>
        </a:p>
      </dgm:t>
    </dgm:pt>
    <dgm:pt modelId="{B8FA9821-77D1-42B6-9F37-473AE23C39B5}">
      <dgm:prSet phldrT="[Text]" custT="1"/>
      <dgm:spPr>
        <a:ln>
          <a:noFill/>
        </a:ln>
      </dgm:spPr>
      <dgm:t>
        <a:bodyPr vert="horz"/>
        <a:lstStyle/>
        <a:p>
          <a:r>
            <a:rPr lang="fr-FR" sz="1200" noProof="0" dirty="0" smtClean="0"/>
            <a:t>Composant structurel</a:t>
          </a:r>
          <a:endParaRPr lang="fr-FR" sz="1200" noProof="0" dirty="0"/>
        </a:p>
      </dgm:t>
    </dgm:pt>
    <dgm:pt modelId="{1F448D1B-6EB3-4CD8-85A7-38B085D2B0A0}" type="sibTrans" cxnId="{E58A4497-B17D-43F3-8107-99A9DE5717AC}">
      <dgm:prSet/>
      <dgm:spPr/>
      <dgm:t>
        <a:bodyPr/>
        <a:lstStyle/>
        <a:p>
          <a:endParaRPr lang="en-US"/>
        </a:p>
      </dgm:t>
    </dgm:pt>
    <dgm:pt modelId="{6DD90F2A-D726-44DE-9DCD-733E024BA1F3}" type="parTrans" cxnId="{E58A4497-B17D-43F3-8107-99A9DE5717AC}">
      <dgm:prSet/>
      <dgm:spPr/>
      <dgm:t>
        <a:bodyPr/>
        <a:lstStyle/>
        <a:p>
          <a:endParaRPr lang="en-US"/>
        </a:p>
      </dgm:t>
    </dgm:pt>
    <dgm:pt modelId="{8623AE70-EE97-4DE3-8DA1-BB8EFEB65EF4}">
      <dgm:prSet phldrT="[Text]" custT="1"/>
      <dgm:spPr>
        <a:ln>
          <a:noFill/>
        </a:ln>
      </dgm:spPr>
      <dgm:t>
        <a:bodyPr vert="horz"/>
        <a:lstStyle/>
        <a:p>
          <a:r>
            <a:rPr lang="fr-FR" sz="1200" noProof="0" dirty="0" smtClean="0"/>
            <a:t>Pr</a:t>
          </a:r>
          <a:r>
            <a:rPr lang="fr-FR" sz="1200" noProof="0" dirty="0" smtClean="0">
              <a:latin typeface="Calibri"/>
            </a:rPr>
            <a:t>é</a:t>
          </a:r>
          <a:r>
            <a:rPr lang="fr-FR" sz="1200" noProof="0" dirty="0" smtClean="0"/>
            <a:t>curseurs de m</a:t>
          </a:r>
          <a:r>
            <a:rPr lang="fr-FR" sz="1200" noProof="0" dirty="0" smtClean="0">
              <a:latin typeface="Calibri"/>
            </a:rPr>
            <a:t>é</a:t>
          </a:r>
          <a:r>
            <a:rPr lang="fr-FR" sz="1200" noProof="0" dirty="0" smtClean="0"/>
            <a:t>diateurs lipidiques bioactifs</a:t>
          </a:r>
          <a:endParaRPr lang="fr-FR" sz="1200" noProof="0" dirty="0"/>
        </a:p>
      </dgm:t>
    </dgm:pt>
    <dgm:pt modelId="{654CDE5F-9692-48E7-905A-3BCA3A30C145}" type="parTrans" cxnId="{C925EEE9-D1CC-46CC-B180-AB2108442FE7}">
      <dgm:prSet/>
      <dgm:spPr/>
      <dgm:t>
        <a:bodyPr/>
        <a:lstStyle/>
        <a:p>
          <a:endParaRPr lang="en-US"/>
        </a:p>
      </dgm:t>
    </dgm:pt>
    <dgm:pt modelId="{A20E2411-B71C-466C-A206-F96E6DED1E5C}" type="sibTrans" cxnId="{C925EEE9-D1CC-46CC-B180-AB2108442FE7}">
      <dgm:prSet/>
      <dgm:spPr/>
      <dgm:t>
        <a:bodyPr/>
        <a:lstStyle/>
        <a:p>
          <a:endParaRPr lang="en-US"/>
        </a:p>
      </dgm:t>
    </dgm:pt>
    <dgm:pt modelId="{4C7DF2C8-ACE8-44D2-9B6B-D785E02D67F6}">
      <dgm:prSet phldrT="[Text]" custT="1"/>
      <dgm:spPr>
        <a:ln>
          <a:noFill/>
        </a:ln>
      </dgm:spPr>
      <dgm:t>
        <a:bodyPr vert="horz"/>
        <a:lstStyle/>
        <a:p>
          <a:endParaRPr lang="fr-FR" sz="1800" noProof="0" dirty="0"/>
        </a:p>
      </dgm:t>
    </dgm:pt>
    <dgm:pt modelId="{4C690417-F495-4F2E-9C0D-80DA4FCFEA29}" type="parTrans" cxnId="{28215AB1-4BB9-48C8-BB0D-692088EA0E0E}">
      <dgm:prSet/>
      <dgm:spPr/>
      <dgm:t>
        <a:bodyPr/>
        <a:lstStyle/>
        <a:p>
          <a:endParaRPr lang="en-US"/>
        </a:p>
      </dgm:t>
    </dgm:pt>
    <dgm:pt modelId="{CC3B6F58-C7C9-48DD-B669-3F6F93534053}" type="sibTrans" cxnId="{28215AB1-4BB9-48C8-BB0D-692088EA0E0E}">
      <dgm:prSet/>
      <dgm:spPr/>
      <dgm:t>
        <a:bodyPr/>
        <a:lstStyle/>
        <a:p>
          <a:endParaRPr lang="en-US"/>
        </a:p>
      </dgm:t>
    </dgm:pt>
    <dgm:pt modelId="{7758C423-9641-4EBB-9479-0CED0CF25AF9}">
      <dgm:prSet phldrT="[Text]" custT="1"/>
      <dgm:spPr>
        <a:ln>
          <a:noFill/>
        </a:ln>
      </dgm:spPr>
      <dgm:t>
        <a:bodyPr vert="horz"/>
        <a:lstStyle/>
        <a:p>
          <a:endParaRPr lang="fr-FR" sz="1800" noProof="0" dirty="0"/>
        </a:p>
      </dgm:t>
    </dgm:pt>
    <dgm:pt modelId="{D3ECA1C1-3556-4522-BA7F-7DDD84363C06}" type="parTrans" cxnId="{85A76F9D-6538-41DF-9A5C-FED60E2E46A5}">
      <dgm:prSet/>
      <dgm:spPr/>
      <dgm:t>
        <a:bodyPr/>
        <a:lstStyle/>
        <a:p>
          <a:endParaRPr lang="en-US"/>
        </a:p>
      </dgm:t>
    </dgm:pt>
    <dgm:pt modelId="{837F7452-6F1B-4657-9F40-4CC707D99E83}" type="sibTrans" cxnId="{85A76F9D-6538-41DF-9A5C-FED60E2E46A5}">
      <dgm:prSet/>
      <dgm:spPr/>
      <dgm:t>
        <a:bodyPr/>
        <a:lstStyle/>
        <a:p>
          <a:endParaRPr lang="en-US"/>
        </a:p>
      </dgm:t>
    </dgm:pt>
    <dgm:pt modelId="{5076FC9C-2332-4F60-9D9E-98D10D7933B7}">
      <dgm:prSet phldrT="[Text]" custT="1"/>
      <dgm:spPr>
        <a:ln>
          <a:noFill/>
        </a:ln>
      </dgm:spPr>
      <dgm:t>
        <a:bodyPr vert="horz"/>
        <a:lstStyle/>
        <a:p>
          <a:endParaRPr lang="fr-FR" sz="1800" noProof="0" dirty="0"/>
        </a:p>
      </dgm:t>
    </dgm:pt>
    <dgm:pt modelId="{3543594E-A653-4F7B-B525-6A8C681858E3}" type="parTrans" cxnId="{D143D0C5-1CAB-4AA1-9911-1C4AA941845F}">
      <dgm:prSet/>
      <dgm:spPr/>
      <dgm:t>
        <a:bodyPr/>
        <a:lstStyle/>
        <a:p>
          <a:endParaRPr lang="en-US"/>
        </a:p>
      </dgm:t>
    </dgm:pt>
    <dgm:pt modelId="{C2F6CBB7-CD06-41CE-8642-F751169B7A6F}" type="sibTrans" cxnId="{D143D0C5-1CAB-4AA1-9911-1C4AA941845F}">
      <dgm:prSet/>
      <dgm:spPr/>
      <dgm:t>
        <a:bodyPr/>
        <a:lstStyle/>
        <a:p>
          <a:endParaRPr lang="en-US"/>
        </a:p>
      </dgm:t>
    </dgm:pt>
    <dgm:pt modelId="{95A24D0B-81A7-4619-BC1E-0CFF230E0068}">
      <dgm:prSet phldrT="[Text]" custT="1"/>
      <dgm:spPr>
        <a:ln>
          <a:noFill/>
        </a:ln>
      </dgm:spPr>
      <dgm:t>
        <a:bodyPr vert="horz"/>
        <a:lstStyle/>
        <a:p>
          <a:r>
            <a:rPr lang="fr-FR" sz="1200" noProof="0" dirty="0" smtClean="0"/>
            <a:t>Modulateur de la transcription g</a:t>
          </a:r>
          <a:r>
            <a:rPr lang="fr-FR" sz="1200" noProof="0" dirty="0" smtClean="0">
              <a:latin typeface="Calibri"/>
            </a:rPr>
            <a:t>é</a:t>
          </a:r>
          <a:r>
            <a:rPr lang="fr-FR" sz="1200" noProof="0" dirty="0" smtClean="0"/>
            <a:t>nique</a:t>
          </a:r>
          <a:endParaRPr lang="fr-FR" sz="1200" noProof="0" dirty="0"/>
        </a:p>
      </dgm:t>
    </dgm:pt>
    <dgm:pt modelId="{0D0FE388-DEA4-4007-BEE7-B75EFD4E4328}" type="parTrans" cxnId="{D59B1229-0B44-4DB7-9D8A-BF02DEA059FE}">
      <dgm:prSet/>
      <dgm:spPr/>
      <dgm:t>
        <a:bodyPr/>
        <a:lstStyle/>
        <a:p>
          <a:endParaRPr lang="en-US"/>
        </a:p>
      </dgm:t>
    </dgm:pt>
    <dgm:pt modelId="{D5860008-41BA-4522-83AF-5133C6871AD1}" type="sibTrans" cxnId="{D59B1229-0B44-4DB7-9D8A-BF02DEA059FE}">
      <dgm:prSet/>
      <dgm:spPr/>
      <dgm:t>
        <a:bodyPr/>
        <a:lstStyle/>
        <a:p>
          <a:endParaRPr lang="en-US"/>
        </a:p>
      </dgm:t>
    </dgm:pt>
    <dgm:pt modelId="{31365D02-67AF-4498-A987-24A91ED34BA1}">
      <dgm:prSet phldrT="[Text]" custT="1"/>
      <dgm:spPr>
        <a:ln>
          <a:noFill/>
        </a:ln>
      </dgm:spPr>
      <dgm:t>
        <a:bodyPr vert="horz"/>
        <a:lstStyle/>
        <a:p>
          <a:endParaRPr lang="fr-FR" sz="1800" noProof="0" dirty="0"/>
        </a:p>
      </dgm:t>
    </dgm:pt>
    <dgm:pt modelId="{47D23DD0-4FDA-4698-97E2-C47D585F3123}" type="parTrans" cxnId="{1CD5BF31-84D5-43D1-885D-EF20681EC075}">
      <dgm:prSet/>
      <dgm:spPr/>
      <dgm:t>
        <a:bodyPr/>
        <a:lstStyle/>
        <a:p>
          <a:endParaRPr lang="en-US"/>
        </a:p>
      </dgm:t>
    </dgm:pt>
    <dgm:pt modelId="{D5154FB7-3EF3-4137-84FD-9EE3690507CC}" type="sibTrans" cxnId="{1CD5BF31-84D5-43D1-885D-EF20681EC075}">
      <dgm:prSet/>
      <dgm:spPr/>
      <dgm:t>
        <a:bodyPr/>
        <a:lstStyle/>
        <a:p>
          <a:endParaRPr lang="en-US"/>
        </a:p>
      </dgm:t>
    </dgm:pt>
    <dgm:pt modelId="{332CFFFE-E977-4C36-B034-A69130F24459}">
      <dgm:prSet phldrT="[Text]" custT="1"/>
      <dgm:spPr>
        <a:ln>
          <a:noFill/>
        </a:ln>
      </dgm:spPr>
      <dgm:t>
        <a:bodyPr vert="horz"/>
        <a:lstStyle/>
        <a:p>
          <a:endParaRPr lang="fr-FR" sz="1800" noProof="0" dirty="0"/>
        </a:p>
      </dgm:t>
    </dgm:pt>
    <dgm:pt modelId="{69A90A2A-7FBC-4493-9661-965693BD42DF}" type="parTrans" cxnId="{AA77D31A-177E-47C8-A6B5-B6C6412196A4}">
      <dgm:prSet/>
      <dgm:spPr/>
      <dgm:t>
        <a:bodyPr/>
        <a:lstStyle/>
        <a:p>
          <a:endParaRPr lang="en-US"/>
        </a:p>
      </dgm:t>
    </dgm:pt>
    <dgm:pt modelId="{6E0E0F4C-DD5B-4B72-AEB2-35F6EDFB7947}" type="sibTrans" cxnId="{AA77D31A-177E-47C8-A6B5-B6C6412196A4}">
      <dgm:prSet/>
      <dgm:spPr/>
      <dgm:t>
        <a:bodyPr/>
        <a:lstStyle/>
        <a:p>
          <a:endParaRPr lang="en-US"/>
        </a:p>
      </dgm:t>
    </dgm:pt>
    <dgm:pt modelId="{733E2084-C2FA-433E-9FB2-7410F429568E}">
      <dgm:prSet phldrT="[Text]" custT="1"/>
      <dgm:spPr>
        <a:ln>
          <a:noFill/>
        </a:ln>
      </dgm:spPr>
      <dgm:t>
        <a:bodyPr vert="horz"/>
        <a:lstStyle/>
        <a:p>
          <a:endParaRPr lang="fr-FR" sz="1800" noProof="0" dirty="0"/>
        </a:p>
      </dgm:t>
    </dgm:pt>
    <dgm:pt modelId="{F8B33E66-425F-451C-A974-94F1D860641C}" type="parTrans" cxnId="{116EC4DE-9DB9-4136-83FB-018D22599172}">
      <dgm:prSet/>
      <dgm:spPr/>
      <dgm:t>
        <a:bodyPr/>
        <a:lstStyle/>
        <a:p>
          <a:endParaRPr lang="en-US"/>
        </a:p>
      </dgm:t>
    </dgm:pt>
    <dgm:pt modelId="{705D600B-2D82-4AFC-8F47-63DF188A9F7D}" type="sibTrans" cxnId="{116EC4DE-9DB9-4136-83FB-018D22599172}">
      <dgm:prSet/>
      <dgm:spPr/>
      <dgm:t>
        <a:bodyPr/>
        <a:lstStyle/>
        <a:p>
          <a:endParaRPr lang="en-US"/>
        </a:p>
      </dgm:t>
    </dgm:pt>
    <dgm:pt modelId="{231A1870-588D-4653-98BD-7F06F0109080}">
      <dgm:prSet phldrT="[Text]" custT="1"/>
      <dgm:spPr>
        <a:ln>
          <a:noFill/>
        </a:ln>
      </dgm:spPr>
      <dgm:t>
        <a:bodyPr vert="horz"/>
        <a:lstStyle/>
        <a:p>
          <a:endParaRPr lang="fr-FR" sz="1800" noProof="0" dirty="0"/>
        </a:p>
      </dgm:t>
    </dgm:pt>
    <dgm:pt modelId="{44575CF4-0666-4482-B88D-0DAD6A9F4B09}" type="parTrans" cxnId="{F583D16C-502F-49F0-B180-7DDC8B9D300D}">
      <dgm:prSet/>
      <dgm:spPr/>
      <dgm:t>
        <a:bodyPr/>
        <a:lstStyle/>
        <a:p>
          <a:endParaRPr lang="en-US"/>
        </a:p>
      </dgm:t>
    </dgm:pt>
    <dgm:pt modelId="{DDE1A9E6-D910-455A-B788-CAC82301FBFB}" type="sibTrans" cxnId="{F583D16C-502F-49F0-B180-7DDC8B9D300D}">
      <dgm:prSet/>
      <dgm:spPr/>
      <dgm:t>
        <a:bodyPr/>
        <a:lstStyle/>
        <a:p>
          <a:endParaRPr lang="en-US"/>
        </a:p>
      </dgm:t>
    </dgm:pt>
    <dgm:pt modelId="{46A92640-6490-A04A-9D1A-501E2E4D74C9}">
      <dgm:prSet phldrT="[Text]" custT="1"/>
      <dgm:spPr>
        <a:ln>
          <a:noFill/>
        </a:ln>
      </dgm:spPr>
      <dgm:t>
        <a:bodyPr vert="horz"/>
        <a:lstStyle/>
        <a:p>
          <a:endParaRPr lang="fr-FR" sz="1800" noProof="0" dirty="0"/>
        </a:p>
      </dgm:t>
    </dgm:pt>
    <dgm:pt modelId="{79E20FA7-8AC8-9F47-A0E3-E2180E0D1542}" type="parTrans" cxnId="{80C792C2-1127-C142-BB10-D2C6671AB1BE}">
      <dgm:prSet/>
      <dgm:spPr/>
      <dgm:t>
        <a:bodyPr/>
        <a:lstStyle/>
        <a:p>
          <a:endParaRPr lang="fr-FR"/>
        </a:p>
      </dgm:t>
    </dgm:pt>
    <dgm:pt modelId="{2AA29BEC-602C-E04B-AF6E-81F02BA87BEF}" type="sibTrans" cxnId="{80C792C2-1127-C142-BB10-D2C6671AB1BE}">
      <dgm:prSet/>
      <dgm:spPr/>
      <dgm:t>
        <a:bodyPr/>
        <a:lstStyle/>
        <a:p>
          <a:endParaRPr lang="fr-FR"/>
        </a:p>
      </dgm:t>
    </dgm:pt>
    <dgm:pt modelId="{4EBA54F8-F075-49FE-9E2C-B08B0D2771C3}" type="pres">
      <dgm:prSet presAssocID="{2251E1C9-4474-4958-830B-1243CFAB85D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10B77D-EAB5-4809-816A-FE4695ED4E5B}" type="pres">
      <dgm:prSet presAssocID="{1A4C9E4C-8F69-4BCD-B7F3-EA5EE1194503}" presName="node" presStyleLbl="node1" presStyleIdx="0" presStyleCnt="1" custLinFactNeighborX="-68095" custLinFactNeighborY="-39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05D9FE-C4FD-D64E-9DF9-E1FFD8306602}" type="presOf" srcId="{8623AE70-EE97-4DE3-8DA1-BB8EFEB65EF4}" destId="{C810B77D-EAB5-4809-816A-FE4695ED4E5B}" srcOrd="0" destOrd="2" presId="urn:microsoft.com/office/officeart/2005/8/layout/hList6"/>
    <dgm:cxn modelId="{116EC4DE-9DB9-4136-83FB-018D22599172}" srcId="{1A4C9E4C-8F69-4BCD-B7F3-EA5EE1194503}" destId="{733E2084-C2FA-433E-9FB2-7410F429568E}" srcOrd="3" destOrd="0" parTransId="{F8B33E66-425F-451C-A974-94F1D860641C}" sibTransId="{705D600B-2D82-4AFC-8F47-63DF188A9F7D}"/>
    <dgm:cxn modelId="{28FF75B8-B7C5-854A-AC7B-72B0E3697E7C}" type="presOf" srcId="{5076FC9C-2332-4F60-9D9E-98D10D7933B7}" destId="{C810B77D-EAB5-4809-816A-FE4695ED4E5B}" srcOrd="0" destOrd="9" presId="urn:microsoft.com/office/officeart/2005/8/layout/hList6"/>
    <dgm:cxn modelId="{AA77D31A-177E-47C8-A6B5-B6C6412196A4}" srcId="{1A4C9E4C-8F69-4BCD-B7F3-EA5EE1194503}" destId="{332CFFFE-E977-4C36-B034-A69130F24459}" srcOrd="5" destOrd="0" parTransId="{69A90A2A-7FBC-4493-9661-965693BD42DF}" sibTransId="{6E0E0F4C-DD5B-4B72-AEB2-35F6EDFB7947}"/>
    <dgm:cxn modelId="{CF738810-47F4-4651-93A3-B2FD50284FD4}" srcId="{2251E1C9-4474-4958-830B-1243CFAB85D1}" destId="{1A4C9E4C-8F69-4BCD-B7F3-EA5EE1194503}" srcOrd="0" destOrd="0" parTransId="{990BF89C-0F48-4165-A637-F1A0C76624C9}" sibTransId="{22014F15-155A-4C9E-90B8-A3453B5B5617}"/>
    <dgm:cxn modelId="{D143D0C5-1CAB-4AA1-9911-1C4AA941845F}" srcId="{1A4C9E4C-8F69-4BCD-B7F3-EA5EE1194503}" destId="{5076FC9C-2332-4F60-9D9E-98D10D7933B7}" srcOrd="8" destOrd="0" parTransId="{3543594E-A653-4F7B-B525-6A8C681858E3}" sibTransId="{C2F6CBB7-CD06-41CE-8642-F751169B7A6F}"/>
    <dgm:cxn modelId="{85A76F9D-6538-41DF-9A5C-FED60E2E46A5}" srcId="{1A4C9E4C-8F69-4BCD-B7F3-EA5EE1194503}" destId="{7758C423-9641-4EBB-9479-0CED0CF25AF9}" srcOrd="7" destOrd="0" parTransId="{D3ECA1C1-3556-4522-BA7F-7DDD84363C06}" sibTransId="{837F7452-6F1B-4657-9F40-4CC707D99E83}"/>
    <dgm:cxn modelId="{F292620D-5132-AF48-B269-396AE4A572E6}" type="presOf" srcId="{332CFFFE-E977-4C36-B034-A69130F24459}" destId="{C810B77D-EAB5-4809-816A-FE4695ED4E5B}" srcOrd="0" destOrd="6" presId="urn:microsoft.com/office/officeart/2005/8/layout/hList6"/>
    <dgm:cxn modelId="{D83C14FE-E97B-994E-8E93-642C24C1C93F}" type="presOf" srcId="{31365D02-67AF-4498-A987-24A91ED34BA1}" destId="{C810B77D-EAB5-4809-816A-FE4695ED4E5B}" srcOrd="0" destOrd="5" presId="urn:microsoft.com/office/officeart/2005/8/layout/hList6"/>
    <dgm:cxn modelId="{C925EEE9-D1CC-46CC-B180-AB2108442FE7}" srcId="{1A4C9E4C-8F69-4BCD-B7F3-EA5EE1194503}" destId="{8623AE70-EE97-4DE3-8DA1-BB8EFEB65EF4}" srcOrd="1" destOrd="0" parTransId="{654CDE5F-9692-48E7-905A-3BCA3A30C145}" sibTransId="{A20E2411-B71C-466C-A206-F96E6DED1E5C}"/>
    <dgm:cxn modelId="{F583D16C-502F-49F0-B180-7DDC8B9D300D}" srcId="{1A4C9E4C-8F69-4BCD-B7F3-EA5EE1194503}" destId="{231A1870-588D-4653-98BD-7F06F0109080}" srcOrd="2" destOrd="0" parTransId="{44575CF4-0666-4482-B88D-0DAD6A9F4B09}" sibTransId="{DDE1A9E6-D910-455A-B788-CAC82301FBFB}"/>
    <dgm:cxn modelId="{3E62F865-C1FB-154A-9A4E-541B9C4D1DBD}" type="presOf" srcId="{231A1870-588D-4653-98BD-7F06F0109080}" destId="{C810B77D-EAB5-4809-816A-FE4695ED4E5B}" srcOrd="0" destOrd="3" presId="urn:microsoft.com/office/officeart/2005/8/layout/hList6"/>
    <dgm:cxn modelId="{80C792C2-1127-C142-BB10-D2C6671AB1BE}" srcId="{1A4C9E4C-8F69-4BCD-B7F3-EA5EE1194503}" destId="{46A92640-6490-A04A-9D1A-501E2E4D74C9}" srcOrd="9" destOrd="0" parTransId="{79E20FA7-8AC8-9F47-A0E3-E2180E0D1542}" sibTransId="{2AA29BEC-602C-E04B-AF6E-81F02BA87BEF}"/>
    <dgm:cxn modelId="{4E551C65-D5DB-8C4C-8308-44BC313ED176}" type="presOf" srcId="{46A92640-6490-A04A-9D1A-501E2E4D74C9}" destId="{C810B77D-EAB5-4809-816A-FE4695ED4E5B}" srcOrd="0" destOrd="10" presId="urn:microsoft.com/office/officeart/2005/8/layout/hList6"/>
    <dgm:cxn modelId="{28215AB1-4BB9-48C8-BB0D-692088EA0E0E}" srcId="{1A4C9E4C-8F69-4BCD-B7F3-EA5EE1194503}" destId="{4C7DF2C8-ACE8-44D2-9B6B-D785E02D67F6}" srcOrd="6" destOrd="0" parTransId="{4C690417-F495-4F2E-9C0D-80DA4FCFEA29}" sibTransId="{CC3B6F58-C7C9-48DD-B669-3F6F93534053}"/>
    <dgm:cxn modelId="{8878D749-5607-444F-8314-092D673D5F62}" type="presOf" srcId="{4C7DF2C8-ACE8-44D2-9B6B-D785E02D67F6}" destId="{C810B77D-EAB5-4809-816A-FE4695ED4E5B}" srcOrd="0" destOrd="7" presId="urn:microsoft.com/office/officeart/2005/8/layout/hList6"/>
    <dgm:cxn modelId="{E58A4497-B17D-43F3-8107-99A9DE5717AC}" srcId="{1A4C9E4C-8F69-4BCD-B7F3-EA5EE1194503}" destId="{B8FA9821-77D1-42B6-9F37-473AE23C39B5}" srcOrd="0" destOrd="0" parTransId="{6DD90F2A-D726-44DE-9DCD-733E024BA1F3}" sibTransId="{1F448D1B-6EB3-4CD8-85A7-38B085D2B0A0}"/>
    <dgm:cxn modelId="{D8309187-973D-AD43-A055-F65CAD1BC665}" type="presOf" srcId="{95A24D0B-81A7-4619-BC1E-0CFF230E0068}" destId="{C810B77D-EAB5-4809-816A-FE4695ED4E5B}" srcOrd="0" destOrd="11" presId="urn:microsoft.com/office/officeart/2005/8/layout/hList6"/>
    <dgm:cxn modelId="{7F864AB8-2347-3D42-A424-85557D3AB1FE}" type="presOf" srcId="{1A4C9E4C-8F69-4BCD-B7F3-EA5EE1194503}" destId="{C810B77D-EAB5-4809-816A-FE4695ED4E5B}" srcOrd="0" destOrd="0" presId="urn:microsoft.com/office/officeart/2005/8/layout/hList6"/>
    <dgm:cxn modelId="{9C218527-01D4-ED40-952B-71293F3A8131}" type="presOf" srcId="{7758C423-9641-4EBB-9479-0CED0CF25AF9}" destId="{C810B77D-EAB5-4809-816A-FE4695ED4E5B}" srcOrd="0" destOrd="8" presId="urn:microsoft.com/office/officeart/2005/8/layout/hList6"/>
    <dgm:cxn modelId="{7E2BDC97-4168-1A43-8E0E-D08319924FB8}" type="presOf" srcId="{2251E1C9-4474-4958-830B-1243CFAB85D1}" destId="{4EBA54F8-F075-49FE-9E2C-B08B0D2771C3}" srcOrd="0" destOrd="0" presId="urn:microsoft.com/office/officeart/2005/8/layout/hList6"/>
    <dgm:cxn modelId="{1CD5BF31-84D5-43D1-885D-EF20681EC075}" srcId="{1A4C9E4C-8F69-4BCD-B7F3-EA5EE1194503}" destId="{31365D02-67AF-4498-A987-24A91ED34BA1}" srcOrd="4" destOrd="0" parTransId="{47D23DD0-4FDA-4698-97E2-C47D585F3123}" sibTransId="{D5154FB7-3EF3-4137-84FD-9EE3690507CC}"/>
    <dgm:cxn modelId="{54B1D6D6-B9F3-CB44-BE78-20C2CC0EC63B}" type="presOf" srcId="{733E2084-C2FA-433E-9FB2-7410F429568E}" destId="{C810B77D-EAB5-4809-816A-FE4695ED4E5B}" srcOrd="0" destOrd="4" presId="urn:microsoft.com/office/officeart/2005/8/layout/hList6"/>
    <dgm:cxn modelId="{D59B1229-0B44-4DB7-9D8A-BF02DEA059FE}" srcId="{1A4C9E4C-8F69-4BCD-B7F3-EA5EE1194503}" destId="{95A24D0B-81A7-4619-BC1E-0CFF230E0068}" srcOrd="10" destOrd="0" parTransId="{0D0FE388-DEA4-4007-BEE7-B75EFD4E4328}" sibTransId="{D5860008-41BA-4522-83AF-5133C6871AD1}"/>
    <dgm:cxn modelId="{0AF08D57-907E-0A4B-990C-618C0CBCBDEE}" type="presOf" srcId="{B8FA9821-77D1-42B6-9F37-473AE23C39B5}" destId="{C810B77D-EAB5-4809-816A-FE4695ED4E5B}" srcOrd="0" destOrd="1" presId="urn:microsoft.com/office/officeart/2005/8/layout/hList6"/>
    <dgm:cxn modelId="{E3755E23-BB8E-7446-AD2B-99A698C9B1AB}" type="presParOf" srcId="{4EBA54F8-F075-49FE-9E2C-B08B0D2771C3}" destId="{C810B77D-EAB5-4809-816A-FE4695ED4E5B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A467C1-7166-4984-9050-28752DD7EE68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DD9E35-B586-4C25-8AA9-7C4BFDFE4E9B}">
      <dgm:prSet phldrT="[Text]"/>
      <dgm:spPr/>
      <dgm:t>
        <a:bodyPr/>
        <a:lstStyle/>
        <a:p>
          <a:r>
            <a:rPr lang="en-US" dirty="0" smtClean="0"/>
            <a:t>Structure</a:t>
          </a:r>
          <a:endParaRPr lang="en-US" dirty="0"/>
        </a:p>
      </dgm:t>
    </dgm:pt>
    <dgm:pt modelId="{ECC36D68-600A-40C0-A5F7-700D08B6EA8F}" type="parTrans" cxnId="{3A72B3BB-5C6C-48C5-957A-B358293355DD}">
      <dgm:prSet/>
      <dgm:spPr/>
      <dgm:t>
        <a:bodyPr/>
        <a:lstStyle/>
        <a:p>
          <a:endParaRPr lang="en-US"/>
        </a:p>
      </dgm:t>
    </dgm:pt>
    <dgm:pt modelId="{72E6C0B6-ACC0-4BD3-85DD-3F9AF315623D}" type="sibTrans" cxnId="{3A72B3BB-5C6C-48C5-957A-B358293355DD}">
      <dgm:prSet/>
      <dgm:spPr/>
      <dgm:t>
        <a:bodyPr/>
        <a:lstStyle/>
        <a:p>
          <a:endParaRPr lang="en-US"/>
        </a:p>
      </dgm:t>
    </dgm:pt>
    <dgm:pt modelId="{21E0A42D-1120-434C-9932-C30E8BA057E5}">
      <dgm:prSet phldrT="[Text]"/>
      <dgm:spPr/>
      <dgm:t>
        <a:bodyPr/>
        <a:lstStyle/>
        <a:p>
          <a:r>
            <a:rPr lang="en-US" dirty="0" err="1" smtClean="0"/>
            <a:t>Neuro</a:t>
          </a:r>
          <a:r>
            <a:rPr lang="en-US" dirty="0" smtClean="0"/>
            <a:t>-</a:t>
          </a:r>
        </a:p>
        <a:p>
          <a:r>
            <a:rPr lang="en-US" dirty="0" smtClean="0"/>
            <a:t>Transmission</a:t>
          </a:r>
          <a:endParaRPr lang="en-US" dirty="0"/>
        </a:p>
      </dgm:t>
    </dgm:pt>
    <dgm:pt modelId="{BE288C0F-D83A-430B-B121-A2B6C42AED62}" type="parTrans" cxnId="{D6EBF5C0-B879-4D25-82E2-84AEA5C226D0}">
      <dgm:prSet/>
      <dgm:spPr/>
      <dgm:t>
        <a:bodyPr/>
        <a:lstStyle/>
        <a:p>
          <a:endParaRPr lang="en-US"/>
        </a:p>
      </dgm:t>
    </dgm:pt>
    <dgm:pt modelId="{4302E05D-8565-4B27-A907-C4D9899F1FB4}" type="sibTrans" cxnId="{D6EBF5C0-B879-4D25-82E2-84AEA5C226D0}">
      <dgm:prSet/>
      <dgm:spPr/>
      <dgm:t>
        <a:bodyPr/>
        <a:lstStyle/>
        <a:p>
          <a:endParaRPr lang="en-US"/>
        </a:p>
      </dgm:t>
    </dgm:pt>
    <dgm:pt modelId="{1D1A15CC-4C1E-4B25-A57A-2E06DD474BE6}">
      <dgm:prSet phldrT="[Text]"/>
      <dgm:spPr/>
      <dgm:t>
        <a:bodyPr/>
        <a:lstStyle/>
        <a:p>
          <a:r>
            <a:rPr lang="en-US" dirty="0" err="1" smtClean="0"/>
            <a:t>Neuro</a:t>
          </a:r>
          <a:r>
            <a:rPr lang="en-US" dirty="0" smtClean="0"/>
            <a:t>-</a:t>
          </a:r>
        </a:p>
        <a:p>
          <a:r>
            <a:rPr lang="en-US" dirty="0" smtClean="0"/>
            <a:t>protection</a:t>
          </a:r>
          <a:endParaRPr lang="en-US" dirty="0"/>
        </a:p>
      </dgm:t>
    </dgm:pt>
    <dgm:pt modelId="{B7B20A9B-2043-4BE0-8620-F94AA389AB1E}" type="parTrans" cxnId="{19510C95-5291-46DC-9DCA-AFE1C0155717}">
      <dgm:prSet/>
      <dgm:spPr/>
      <dgm:t>
        <a:bodyPr/>
        <a:lstStyle/>
        <a:p>
          <a:endParaRPr lang="en-US"/>
        </a:p>
      </dgm:t>
    </dgm:pt>
    <dgm:pt modelId="{64652F67-F812-4C8E-ACCA-FE77BCBE735A}" type="sibTrans" cxnId="{19510C95-5291-46DC-9DCA-AFE1C0155717}">
      <dgm:prSet/>
      <dgm:spPr/>
      <dgm:t>
        <a:bodyPr/>
        <a:lstStyle/>
        <a:p>
          <a:endParaRPr lang="en-US"/>
        </a:p>
      </dgm:t>
    </dgm:pt>
    <dgm:pt modelId="{388737C7-E675-4E56-8998-B31413EC2D7C}" type="pres">
      <dgm:prSet presAssocID="{E4A467C1-7166-4984-9050-28752DD7EE6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AD5FED-9FEC-42AF-9E8A-8B3C5C6F2634}" type="pres">
      <dgm:prSet presAssocID="{FEDD9E35-B586-4C25-8AA9-7C4BFDFE4E9B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4E497-1841-492A-B4DC-DA05F6A28E89}" type="pres">
      <dgm:prSet presAssocID="{72E6C0B6-ACC0-4BD3-85DD-3F9AF315623D}" presName="space" presStyleCnt="0"/>
      <dgm:spPr/>
    </dgm:pt>
    <dgm:pt modelId="{8FF6B9EE-1185-476E-87C6-E3D35AD183F9}" type="pres">
      <dgm:prSet presAssocID="{21E0A42D-1120-434C-9932-C30E8BA057E5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904244-FAE9-400E-B596-1D1952F66112}" type="pres">
      <dgm:prSet presAssocID="{4302E05D-8565-4B27-A907-C4D9899F1FB4}" presName="space" presStyleCnt="0"/>
      <dgm:spPr/>
    </dgm:pt>
    <dgm:pt modelId="{34F64229-A27D-4DF5-A878-594A81849C01}" type="pres">
      <dgm:prSet presAssocID="{1D1A15CC-4C1E-4B25-A57A-2E06DD474BE6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510C95-5291-46DC-9DCA-AFE1C0155717}" srcId="{E4A467C1-7166-4984-9050-28752DD7EE68}" destId="{1D1A15CC-4C1E-4B25-A57A-2E06DD474BE6}" srcOrd="2" destOrd="0" parTransId="{B7B20A9B-2043-4BE0-8620-F94AA389AB1E}" sibTransId="{64652F67-F812-4C8E-ACCA-FE77BCBE735A}"/>
    <dgm:cxn modelId="{902111BB-0C1E-F74C-AC73-F05949448D6F}" type="presOf" srcId="{FEDD9E35-B586-4C25-8AA9-7C4BFDFE4E9B}" destId="{A3AD5FED-9FEC-42AF-9E8A-8B3C5C6F2634}" srcOrd="0" destOrd="0" presId="urn:microsoft.com/office/officeart/2005/8/layout/venn3"/>
    <dgm:cxn modelId="{1F885E8E-A534-0345-80D3-1140DCAC8927}" type="presOf" srcId="{1D1A15CC-4C1E-4B25-A57A-2E06DD474BE6}" destId="{34F64229-A27D-4DF5-A878-594A81849C01}" srcOrd="0" destOrd="0" presId="urn:microsoft.com/office/officeart/2005/8/layout/venn3"/>
    <dgm:cxn modelId="{D6EBF5C0-B879-4D25-82E2-84AEA5C226D0}" srcId="{E4A467C1-7166-4984-9050-28752DD7EE68}" destId="{21E0A42D-1120-434C-9932-C30E8BA057E5}" srcOrd="1" destOrd="0" parTransId="{BE288C0F-D83A-430B-B121-A2B6C42AED62}" sibTransId="{4302E05D-8565-4B27-A907-C4D9899F1FB4}"/>
    <dgm:cxn modelId="{3A72B3BB-5C6C-48C5-957A-B358293355DD}" srcId="{E4A467C1-7166-4984-9050-28752DD7EE68}" destId="{FEDD9E35-B586-4C25-8AA9-7C4BFDFE4E9B}" srcOrd="0" destOrd="0" parTransId="{ECC36D68-600A-40C0-A5F7-700D08B6EA8F}" sibTransId="{72E6C0B6-ACC0-4BD3-85DD-3F9AF315623D}"/>
    <dgm:cxn modelId="{48EA70C6-400F-0245-9FC0-01F267A5891C}" type="presOf" srcId="{E4A467C1-7166-4984-9050-28752DD7EE68}" destId="{388737C7-E675-4E56-8998-B31413EC2D7C}" srcOrd="0" destOrd="0" presId="urn:microsoft.com/office/officeart/2005/8/layout/venn3"/>
    <dgm:cxn modelId="{3BACC590-E652-6A4C-86ED-66E2BE823E86}" type="presOf" srcId="{21E0A42D-1120-434C-9932-C30E8BA057E5}" destId="{8FF6B9EE-1185-476E-87C6-E3D35AD183F9}" srcOrd="0" destOrd="0" presId="urn:microsoft.com/office/officeart/2005/8/layout/venn3"/>
    <dgm:cxn modelId="{33687BF1-9942-9D4B-8CE4-EA829E5EB041}" type="presParOf" srcId="{388737C7-E675-4E56-8998-B31413EC2D7C}" destId="{A3AD5FED-9FEC-42AF-9E8A-8B3C5C6F2634}" srcOrd="0" destOrd="0" presId="urn:microsoft.com/office/officeart/2005/8/layout/venn3"/>
    <dgm:cxn modelId="{E8A9A071-7FF0-3741-A871-6A956ED8A134}" type="presParOf" srcId="{388737C7-E675-4E56-8998-B31413EC2D7C}" destId="{2DA4E497-1841-492A-B4DC-DA05F6A28E89}" srcOrd="1" destOrd="0" presId="urn:microsoft.com/office/officeart/2005/8/layout/venn3"/>
    <dgm:cxn modelId="{7DA68F7A-3613-2B4A-A067-B59A7E5E1F9F}" type="presParOf" srcId="{388737C7-E675-4E56-8998-B31413EC2D7C}" destId="{8FF6B9EE-1185-476E-87C6-E3D35AD183F9}" srcOrd="2" destOrd="0" presId="urn:microsoft.com/office/officeart/2005/8/layout/venn3"/>
    <dgm:cxn modelId="{DF756A26-3F85-5E47-8C32-151701F4DB11}" type="presParOf" srcId="{388737C7-E675-4E56-8998-B31413EC2D7C}" destId="{5C904244-FAE9-400E-B596-1D1952F66112}" srcOrd="3" destOrd="0" presId="urn:microsoft.com/office/officeart/2005/8/layout/venn3"/>
    <dgm:cxn modelId="{661A5D5F-8283-5B49-AFE4-61F3AD2F09D3}" type="presParOf" srcId="{388737C7-E675-4E56-8998-B31413EC2D7C}" destId="{34F64229-A27D-4DF5-A878-594A81849C01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0B77D-EAB5-4809-816A-FE4695ED4E5B}">
      <dsp:nvSpPr>
        <dsp:cNvPr id="0" name=""/>
        <dsp:cNvSpPr/>
      </dsp:nvSpPr>
      <dsp:spPr>
        <a:xfrm rot="16200000">
          <a:off x="-554590" y="554590"/>
          <a:ext cx="4829389" cy="3720208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noProof="0" dirty="0" smtClean="0"/>
            <a:t>Mode d’action</a:t>
          </a:r>
          <a:endParaRPr lang="fr-FR" sz="14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noProof="0" dirty="0" smtClean="0"/>
            <a:t>Composant structurel</a:t>
          </a:r>
          <a:endParaRPr lang="fr-FR" sz="12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noProof="0" dirty="0" smtClean="0"/>
            <a:t>Pr</a:t>
          </a:r>
          <a:r>
            <a:rPr lang="fr-FR" sz="1200" kern="1200" noProof="0" dirty="0" smtClean="0">
              <a:latin typeface="Calibri"/>
            </a:rPr>
            <a:t>é</a:t>
          </a:r>
          <a:r>
            <a:rPr lang="fr-FR" sz="1200" kern="1200" noProof="0" dirty="0" smtClean="0"/>
            <a:t>curseurs de m</a:t>
          </a:r>
          <a:r>
            <a:rPr lang="fr-FR" sz="1200" kern="1200" noProof="0" dirty="0" smtClean="0">
              <a:latin typeface="Calibri"/>
            </a:rPr>
            <a:t>é</a:t>
          </a:r>
          <a:r>
            <a:rPr lang="fr-FR" sz="1200" kern="1200" noProof="0" dirty="0" smtClean="0"/>
            <a:t>diateurs lipidiques bioactifs</a:t>
          </a:r>
          <a:endParaRPr lang="fr-FR" sz="12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800" kern="1200" noProof="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200" kern="1200" noProof="0" dirty="0" smtClean="0"/>
            <a:t>Modulateur de la transcription g</a:t>
          </a:r>
          <a:r>
            <a:rPr lang="fr-FR" sz="1200" kern="1200" noProof="0" dirty="0" smtClean="0">
              <a:latin typeface="Calibri"/>
            </a:rPr>
            <a:t>é</a:t>
          </a:r>
          <a:r>
            <a:rPr lang="fr-FR" sz="1200" kern="1200" noProof="0" dirty="0" smtClean="0"/>
            <a:t>nique</a:t>
          </a:r>
          <a:endParaRPr lang="fr-FR" sz="1200" kern="1200" noProof="0" dirty="0"/>
        </a:p>
      </dsp:txBody>
      <dsp:txXfrm rot="5400000">
        <a:off x="1" y="965877"/>
        <a:ext cx="3720208" cy="2897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AD5FED-9FEC-42AF-9E8A-8B3C5C6F2634}">
      <dsp:nvSpPr>
        <dsp:cNvPr id="0" name=""/>
        <dsp:cNvSpPr/>
      </dsp:nvSpPr>
      <dsp:spPr>
        <a:xfrm>
          <a:off x="1640" y="755792"/>
          <a:ext cx="1434814" cy="143481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8963" tIns="15240" rIns="78963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Structure</a:t>
          </a:r>
          <a:endParaRPr lang="en-US" sz="1200" kern="1200" dirty="0"/>
        </a:p>
      </dsp:txBody>
      <dsp:txXfrm>
        <a:off x="211764" y="965916"/>
        <a:ext cx="1014566" cy="1014566"/>
      </dsp:txXfrm>
    </dsp:sp>
    <dsp:sp modelId="{8FF6B9EE-1185-476E-87C6-E3D35AD183F9}">
      <dsp:nvSpPr>
        <dsp:cNvPr id="0" name=""/>
        <dsp:cNvSpPr/>
      </dsp:nvSpPr>
      <dsp:spPr>
        <a:xfrm>
          <a:off x="1149492" y="755792"/>
          <a:ext cx="1434814" cy="143481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8963" tIns="15240" rIns="78963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Neuro</a:t>
          </a:r>
          <a:r>
            <a:rPr lang="en-US" sz="1200" kern="1200" dirty="0" smtClean="0"/>
            <a:t>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Transmission</a:t>
          </a:r>
          <a:endParaRPr lang="en-US" sz="1200" kern="1200" dirty="0"/>
        </a:p>
      </dsp:txBody>
      <dsp:txXfrm>
        <a:off x="1359616" y="965916"/>
        <a:ext cx="1014566" cy="1014566"/>
      </dsp:txXfrm>
    </dsp:sp>
    <dsp:sp modelId="{34F64229-A27D-4DF5-A878-594A81849C01}">
      <dsp:nvSpPr>
        <dsp:cNvPr id="0" name=""/>
        <dsp:cNvSpPr/>
      </dsp:nvSpPr>
      <dsp:spPr>
        <a:xfrm>
          <a:off x="2297344" y="755792"/>
          <a:ext cx="1434814" cy="143481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8963" tIns="15240" rIns="78963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err="1" smtClean="0"/>
            <a:t>Neuro</a:t>
          </a:r>
          <a:r>
            <a:rPr lang="en-US" sz="1200" kern="1200" dirty="0" smtClean="0"/>
            <a:t>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protection</a:t>
          </a:r>
          <a:endParaRPr lang="en-US" sz="1200" kern="1200" dirty="0"/>
        </a:p>
      </dsp:txBody>
      <dsp:txXfrm>
        <a:off x="2507468" y="965916"/>
        <a:ext cx="1014566" cy="1014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77A24-9D21-8745-9A51-FDA483CCFB00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8DF92-CFAC-8045-8846-B10C3796B2E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178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38415"/>
            <a:ext cx="8229600" cy="4944395"/>
          </a:xfrm>
        </p:spPr>
        <p:txBody>
          <a:bodyPr/>
          <a:lstStyle>
            <a:lvl1pPr>
              <a:buNone/>
              <a:defRPr sz="1800">
                <a:solidFill>
                  <a:schemeClr val="tx1"/>
                </a:solidFill>
              </a:defRPr>
            </a:lvl1pPr>
            <a:lvl2pPr>
              <a:buFont typeface="Arial"/>
              <a:buChar char="•"/>
              <a:defRPr sz="1800">
                <a:solidFill>
                  <a:schemeClr val="tx1"/>
                </a:solidFill>
              </a:defRPr>
            </a:lvl2pPr>
            <a:lvl3pPr>
              <a:buClrTx/>
              <a:buSzPct val="75000"/>
              <a:defRPr sz="1600">
                <a:solidFill>
                  <a:schemeClr val="tx1"/>
                </a:solidFill>
              </a:defRPr>
            </a:lvl3pPr>
            <a:lvl4pPr>
              <a:buFontTx/>
              <a:buNone/>
              <a:defRPr sz="1800">
                <a:solidFill>
                  <a:schemeClr val="tx1"/>
                </a:solidFill>
              </a:defRPr>
            </a:lvl4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	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0" y="149927"/>
            <a:ext cx="9144000" cy="888488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defRPr sz="3200">
                <a:solidFill>
                  <a:srgbClr val="0E0C0B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5" name="Image 4" descr="logofond09cmjn.pd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8918" y="5750315"/>
            <a:ext cx="975400" cy="975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6" name="Grouper 5"/>
          <p:cNvGrpSpPr>
            <a:grpSpLocks noChangeAspect="1"/>
          </p:cNvGrpSpPr>
          <p:nvPr userDrawn="1"/>
        </p:nvGrpSpPr>
        <p:grpSpPr>
          <a:xfrm>
            <a:off x="62127" y="6023780"/>
            <a:ext cx="790146" cy="790146"/>
            <a:chOff x="1119066" y="4303778"/>
            <a:chExt cx="1798146" cy="1798146"/>
          </a:xfrm>
          <a:effectLst/>
        </p:grpSpPr>
        <p:sp>
          <p:nvSpPr>
            <p:cNvPr id="7" name="Ellipse 6"/>
            <p:cNvSpPr>
              <a:spLocks noChangeAspect="1"/>
            </p:cNvSpPr>
            <p:nvPr/>
          </p:nvSpPr>
          <p:spPr>
            <a:xfrm>
              <a:off x="1119066" y="4303778"/>
              <a:ext cx="1798146" cy="1798146"/>
            </a:xfrm>
            <a:prstGeom prst="ellipse">
              <a:avLst/>
            </a:prstGeom>
            <a:solidFill>
              <a:srgbClr val="3E4BCB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38100">
                <a:schemeClr val="accent3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1433902" y="4618614"/>
              <a:ext cx="1168474" cy="1168474"/>
            </a:xfrm>
            <a:prstGeom prst="ellipse">
              <a:avLst/>
            </a:prstGeom>
            <a:solidFill>
              <a:srgbClr val="3366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1491944" y="4676656"/>
              <a:ext cx="1052391" cy="1052391"/>
            </a:xfrm>
            <a:prstGeom prst="ellipse">
              <a:avLst/>
            </a:prstGeom>
            <a:solidFill>
              <a:srgbClr val="339E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" name="Ellipse 10"/>
          <p:cNvSpPr>
            <a:spLocks noChangeAspect="1"/>
          </p:cNvSpPr>
          <p:nvPr userDrawn="1"/>
        </p:nvSpPr>
        <p:spPr>
          <a:xfrm>
            <a:off x="377590" y="6339243"/>
            <a:ext cx="159221" cy="159221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50DC4-3F64-9844-A00A-B9CE825D85A4}" type="datetimeFigureOut">
              <a:rPr lang="fr-FR" smtClean="0"/>
              <a:pPr/>
              <a:t>12/06/12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0CF25-1872-7C43-83F3-EA7234F56581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36666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Arial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eg"/><Relationship Id="rId5" Type="http://schemas.openxmlformats.org/officeDocument/2006/relationships/image" Target="../media/image2.png"/><Relationship Id="rId1" Type="http://schemas.microsoft.com/office/2007/relationships/media" Target="../media/media11.WAV"/><Relationship Id="rId2" Type="http://schemas.openxmlformats.org/officeDocument/2006/relationships/audio" Target="../media/media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tiff"/><Relationship Id="rId5" Type="http://schemas.openxmlformats.org/officeDocument/2006/relationships/image" Target="../media/image2.png"/><Relationship Id="rId1" Type="http://schemas.microsoft.com/office/2007/relationships/media" Target="../media/media12.WAV"/><Relationship Id="rId2" Type="http://schemas.openxmlformats.org/officeDocument/2006/relationships/audio" Target="../media/media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5" Type="http://schemas.openxmlformats.org/officeDocument/2006/relationships/image" Target="../media/image13.tiff"/><Relationship Id="rId6" Type="http://schemas.openxmlformats.org/officeDocument/2006/relationships/image" Target="../media/image2.png"/><Relationship Id="rId1" Type="http://schemas.microsoft.com/office/2007/relationships/media" Target="../media/media13.WAV"/><Relationship Id="rId2" Type="http://schemas.openxmlformats.org/officeDocument/2006/relationships/audio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5" Type="http://schemas.openxmlformats.org/officeDocument/2006/relationships/image" Target="../media/image16.tiff"/><Relationship Id="rId6" Type="http://schemas.openxmlformats.org/officeDocument/2006/relationships/image" Target="../media/image13.tiff"/><Relationship Id="rId7" Type="http://schemas.openxmlformats.org/officeDocument/2006/relationships/image" Target="../media/image2.png"/><Relationship Id="rId1" Type="http://schemas.microsoft.com/office/2007/relationships/media" Target="../media/media14.WAV"/><Relationship Id="rId2" Type="http://schemas.openxmlformats.org/officeDocument/2006/relationships/audio" Target="../media/media1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5" Type="http://schemas.openxmlformats.org/officeDocument/2006/relationships/image" Target="../media/image4.wmf"/><Relationship Id="rId6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microsoft.com/office/2007/relationships/media" Target="../media/media4.WAV"/><Relationship Id="rId3" Type="http://schemas.openxmlformats.org/officeDocument/2006/relationships/audio" Target="../media/media4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6" Type="http://schemas.openxmlformats.org/officeDocument/2006/relationships/oleObject" Target="../embeddings/oleObject1.bin"/><Relationship Id="rId7" Type="http://schemas.openxmlformats.org/officeDocument/2006/relationships/package" Target="../embeddings/Feuille_Microsoft_Excel1.xlsx"/><Relationship Id="rId8" Type="http://schemas.openxmlformats.org/officeDocument/2006/relationships/image" Target="../media/image7.png"/><Relationship Id="rId9" Type="http://schemas.openxmlformats.org/officeDocument/2006/relationships/oleObject" Target="../embeddings/oleObject2.bin"/><Relationship Id="rId10" Type="http://schemas.openxmlformats.org/officeDocument/2006/relationships/package" Target="../embeddings/Feuille_Microsoft_Excel2.xls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2.xml"/><Relationship Id="rId12" Type="http://schemas.openxmlformats.org/officeDocument/2006/relationships/diagramLayout" Target="../diagrams/layout2.xml"/><Relationship Id="rId13" Type="http://schemas.openxmlformats.org/officeDocument/2006/relationships/diagramQuickStyle" Target="../diagrams/quickStyle2.xml"/><Relationship Id="rId14" Type="http://schemas.openxmlformats.org/officeDocument/2006/relationships/diagramColors" Target="../diagrams/colors2.xml"/><Relationship Id="rId15" Type="http://schemas.microsoft.com/office/2007/relationships/diagramDrawing" Target="../diagrams/drawing2.xml"/><Relationship Id="rId16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microsoft.com/office/2007/relationships/media" Target="../media/media6.WAV"/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2.xml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microsoft.com/office/2007/relationships/media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358455"/>
            <a:ext cx="9144000" cy="140309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fr-FR" sz="3600" dirty="0" smtClean="0">
                <a:solidFill>
                  <a:srgbClr val="000000"/>
                </a:solidFill>
              </a:rPr>
              <a:t>DHA et système nerveux : </a:t>
            </a:r>
            <a:br>
              <a:rPr lang="fr-FR" sz="3600" dirty="0" smtClean="0">
                <a:solidFill>
                  <a:srgbClr val="000000"/>
                </a:solidFill>
              </a:rPr>
            </a:br>
            <a:r>
              <a:rPr lang="fr-FR" sz="3600" dirty="0" smtClean="0">
                <a:solidFill>
                  <a:srgbClr val="000000"/>
                </a:solidFill>
              </a:rPr>
              <a:t>état des lieux</a:t>
            </a:r>
            <a:endParaRPr lang="fr-FR" sz="3600" dirty="0">
              <a:solidFill>
                <a:srgbClr val="0000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950814" y="1761547"/>
            <a:ext cx="3101975" cy="1912159"/>
          </a:xfrm>
        </p:spPr>
        <p:txBody>
          <a:bodyPr>
            <a:normAutofit fontScale="55000" lnSpcReduction="20000"/>
          </a:bodyPr>
          <a:lstStyle/>
          <a:p>
            <a:r>
              <a:rPr lang="en-US" sz="4211" dirty="0" smtClean="0">
                <a:solidFill>
                  <a:srgbClr val="0E0C0B"/>
                </a:solidFill>
              </a:rPr>
              <a:t>Serge </a:t>
            </a:r>
            <a:r>
              <a:rPr lang="en-US" sz="4211" dirty="0" err="1" smtClean="0">
                <a:solidFill>
                  <a:srgbClr val="0E0C0B"/>
                </a:solidFill>
              </a:rPr>
              <a:t>Martinod</a:t>
            </a:r>
            <a:endParaRPr lang="en-US" sz="4211" dirty="0" smtClean="0">
              <a:solidFill>
                <a:srgbClr val="0E0C0B"/>
              </a:solidFill>
            </a:endParaRPr>
          </a:p>
          <a:p>
            <a:r>
              <a:rPr lang="en-US" sz="3600" dirty="0" err="1" smtClean="0">
                <a:solidFill>
                  <a:srgbClr val="0E0C0B"/>
                </a:solidFill>
              </a:rPr>
              <a:t>Arcanatura</a:t>
            </a:r>
            <a:r>
              <a:rPr lang="en-US" sz="3600" dirty="0" smtClean="0">
                <a:solidFill>
                  <a:srgbClr val="0E0C0B"/>
                </a:solidFill>
              </a:rPr>
              <a:t> LLC</a:t>
            </a:r>
          </a:p>
          <a:p>
            <a:r>
              <a:rPr lang="en-US" sz="2526" dirty="0" smtClean="0">
                <a:solidFill>
                  <a:srgbClr val="0E0C0B"/>
                </a:solidFill>
              </a:rPr>
              <a:t>University of Connecticut </a:t>
            </a:r>
          </a:p>
          <a:p>
            <a:r>
              <a:rPr lang="en-US" sz="2526" dirty="0" smtClean="0">
                <a:solidFill>
                  <a:srgbClr val="0E0C0B"/>
                </a:solidFill>
              </a:rPr>
              <a:t>Technology Incubation Program</a:t>
            </a:r>
          </a:p>
          <a:p>
            <a:r>
              <a:rPr lang="en-US" sz="2526" dirty="0" smtClean="0">
                <a:solidFill>
                  <a:srgbClr val="0E0C0B"/>
                </a:solidFill>
              </a:rPr>
              <a:t>1084 </a:t>
            </a:r>
            <a:r>
              <a:rPr lang="en-US" sz="2526" dirty="0" err="1" smtClean="0">
                <a:solidFill>
                  <a:srgbClr val="0E0C0B"/>
                </a:solidFill>
              </a:rPr>
              <a:t>Shennecosset</a:t>
            </a:r>
            <a:r>
              <a:rPr lang="en-US" sz="2526" dirty="0" smtClean="0">
                <a:solidFill>
                  <a:srgbClr val="0E0C0B"/>
                </a:solidFill>
              </a:rPr>
              <a:t> Road</a:t>
            </a:r>
          </a:p>
          <a:p>
            <a:r>
              <a:rPr lang="en-US" sz="2526" dirty="0" smtClean="0">
                <a:solidFill>
                  <a:srgbClr val="0E0C0B"/>
                </a:solidFill>
              </a:rPr>
              <a:t>Groton CT 06340 USA</a:t>
            </a:r>
          </a:p>
          <a:p>
            <a:r>
              <a:rPr lang="en-US" sz="2526" dirty="0" err="1" smtClean="0">
                <a:solidFill>
                  <a:srgbClr val="0E0C0B"/>
                </a:solidFill>
              </a:rPr>
              <a:t>serge.martinod@arcanatura.com</a:t>
            </a:r>
            <a:endParaRPr lang="en-US" sz="2526" dirty="0" smtClean="0">
              <a:solidFill>
                <a:srgbClr val="0E0C0B"/>
              </a:solidFill>
            </a:endParaRPr>
          </a:p>
          <a:p>
            <a:endParaRPr lang="fr-FR" dirty="0">
              <a:solidFill>
                <a:srgbClr val="0E0C0B"/>
              </a:solidFill>
            </a:endParaRPr>
          </a:p>
        </p:txBody>
      </p:sp>
      <p:pic>
        <p:nvPicPr>
          <p:cNvPr id="5" name="Image 4" descr="logofond09cmjn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490" y="137944"/>
            <a:ext cx="1200518" cy="120051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Ellipse 9"/>
          <p:cNvSpPr>
            <a:spLocks noChangeAspect="1"/>
          </p:cNvSpPr>
          <p:nvPr/>
        </p:nvSpPr>
        <p:spPr>
          <a:xfrm>
            <a:off x="-708582" y="4618614"/>
            <a:ext cx="1798146" cy="1798146"/>
          </a:xfrm>
          <a:prstGeom prst="ellipse">
            <a:avLst/>
          </a:prstGeom>
          <a:solidFill>
            <a:srgbClr val="3E4BCB">
              <a:alpha val="4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-393746" y="4933450"/>
            <a:ext cx="1168474" cy="1168474"/>
          </a:xfrm>
          <a:prstGeom prst="ellipse">
            <a:avLst/>
          </a:prstGeom>
          <a:solidFill>
            <a:srgbClr val="3366FF">
              <a:alpha val="4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-335704" y="4991492"/>
            <a:ext cx="1052391" cy="1052391"/>
          </a:xfrm>
          <a:prstGeom prst="ellipse">
            <a:avLst/>
          </a:prstGeom>
          <a:solidFill>
            <a:srgbClr val="1B87BB">
              <a:alpha val="1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4" name="Ellipse 33"/>
          <p:cNvSpPr>
            <a:spLocks noChangeAspect="1"/>
          </p:cNvSpPr>
          <p:nvPr/>
        </p:nvSpPr>
        <p:spPr>
          <a:xfrm>
            <a:off x="1230897" y="4618614"/>
            <a:ext cx="1798146" cy="1798146"/>
          </a:xfrm>
          <a:prstGeom prst="ellipse">
            <a:avLst/>
          </a:prstGeom>
          <a:solidFill>
            <a:srgbClr val="3E4BCB">
              <a:alpha val="65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>
            <a:spLocks noChangeAspect="1"/>
          </p:cNvSpPr>
          <p:nvPr/>
        </p:nvSpPr>
        <p:spPr>
          <a:xfrm>
            <a:off x="1545733" y="4933450"/>
            <a:ext cx="1168474" cy="1168474"/>
          </a:xfrm>
          <a:prstGeom prst="ellipse">
            <a:avLst/>
          </a:prstGeom>
          <a:solidFill>
            <a:srgbClr val="3366FF">
              <a:alpha val="5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6" name="Ellipse 35"/>
          <p:cNvSpPr>
            <a:spLocks noChangeAspect="1"/>
          </p:cNvSpPr>
          <p:nvPr/>
        </p:nvSpPr>
        <p:spPr>
          <a:xfrm>
            <a:off x="1603775" y="4991492"/>
            <a:ext cx="1052391" cy="1052391"/>
          </a:xfrm>
          <a:prstGeom prst="ellipse">
            <a:avLst/>
          </a:prstGeom>
          <a:solidFill>
            <a:srgbClr val="339EFF">
              <a:alpha val="5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38" name="Ellipse 37"/>
          <p:cNvSpPr>
            <a:spLocks noChangeAspect="1"/>
          </p:cNvSpPr>
          <p:nvPr/>
        </p:nvSpPr>
        <p:spPr>
          <a:xfrm>
            <a:off x="3163113" y="4618614"/>
            <a:ext cx="1798146" cy="1798146"/>
          </a:xfrm>
          <a:prstGeom prst="ellipse">
            <a:avLst/>
          </a:prstGeom>
          <a:solidFill>
            <a:srgbClr val="3E4BCB">
              <a:alpha val="7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>
            <a:spLocks noChangeAspect="1"/>
          </p:cNvSpPr>
          <p:nvPr/>
        </p:nvSpPr>
        <p:spPr>
          <a:xfrm>
            <a:off x="3477949" y="4933450"/>
            <a:ext cx="1168474" cy="1168474"/>
          </a:xfrm>
          <a:prstGeom prst="ellipse">
            <a:avLst/>
          </a:prstGeom>
          <a:solidFill>
            <a:srgbClr val="3366FF">
              <a:alpha val="7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0" name="Ellipse 39"/>
          <p:cNvSpPr>
            <a:spLocks noChangeAspect="1"/>
          </p:cNvSpPr>
          <p:nvPr/>
        </p:nvSpPr>
        <p:spPr>
          <a:xfrm>
            <a:off x="3535991" y="4991492"/>
            <a:ext cx="1052391" cy="1052391"/>
          </a:xfrm>
          <a:prstGeom prst="ellipse">
            <a:avLst/>
          </a:prstGeom>
          <a:solidFill>
            <a:srgbClr val="339EFF">
              <a:alpha val="70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2" name="Ellipse 41"/>
          <p:cNvSpPr>
            <a:spLocks noChangeAspect="1"/>
          </p:cNvSpPr>
          <p:nvPr/>
        </p:nvSpPr>
        <p:spPr>
          <a:xfrm>
            <a:off x="5078954" y="4618614"/>
            <a:ext cx="1798146" cy="1798146"/>
          </a:xfrm>
          <a:prstGeom prst="ellipse">
            <a:avLst/>
          </a:prstGeom>
          <a:solidFill>
            <a:srgbClr val="3E4BCB">
              <a:alpha val="81000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/>
          <p:cNvSpPr>
            <a:spLocks noChangeAspect="1"/>
          </p:cNvSpPr>
          <p:nvPr/>
        </p:nvSpPr>
        <p:spPr>
          <a:xfrm>
            <a:off x="5393790" y="4933450"/>
            <a:ext cx="1168474" cy="1168474"/>
          </a:xfrm>
          <a:prstGeom prst="ellipse">
            <a:avLst/>
          </a:prstGeom>
          <a:solidFill>
            <a:srgbClr val="3366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44" name="Ellipse 43"/>
          <p:cNvSpPr>
            <a:spLocks noChangeAspect="1"/>
          </p:cNvSpPr>
          <p:nvPr/>
        </p:nvSpPr>
        <p:spPr>
          <a:xfrm>
            <a:off x="5451832" y="4991492"/>
            <a:ext cx="1052391" cy="1052391"/>
          </a:xfrm>
          <a:prstGeom prst="ellipse">
            <a:avLst/>
          </a:prstGeom>
          <a:solidFill>
            <a:srgbClr val="339EFF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1"/>
              </a:solidFill>
            </a:endParaRPr>
          </a:p>
        </p:txBody>
      </p:sp>
      <p:grpSp>
        <p:nvGrpSpPr>
          <p:cNvPr id="45" name="Grouper 44"/>
          <p:cNvGrpSpPr/>
          <p:nvPr/>
        </p:nvGrpSpPr>
        <p:grpSpPr>
          <a:xfrm>
            <a:off x="7020241" y="4618614"/>
            <a:ext cx="1798146" cy="1798146"/>
            <a:chOff x="1119066" y="4303778"/>
            <a:chExt cx="1798146" cy="1798146"/>
          </a:xfrm>
        </p:grpSpPr>
        <p:sp>
          <p:nvSpPr>
            <p:cNvPr id="46" name="Ellipse 45"/>
            <p:cNvSpPr>
              <a:spLocks noChangeAspect="1"/>
            </p:cNvSpPr>
            <p:nvPr/>
          </p:nvSpPr>
          <p:spPr>
            <a:xfrm>
              <a:off x="1119066" y="4303778"/>
              <a:ext cx="1798146" cy="1798146"/>
            </a:xfrm>
            <a:prstGeom prst="ellipse">
              <a:avLst/>
            </a:prstGeom>
            <a:solidFill>
              <a:schemeClr val="accent2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>
              <a:spLocks noChangeAspect="1"/>
            </p:cNvSpPr>
            <p:nvPr/>
          </p:nvSpPr>
          <p:spPr>
            <a:xfrm>
              <a:off x="1433902" y="4618614"/>
              <a:ext cx="1168474" cy="1168474"/>
            </a:xfrm>
            <a:prstGeom prst="ellipse">
              <a:avLst/>
            </a:prstGeom>
            <a:solidFill>
              <a:srgbClr val="3366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48" name="Ellipse 47"/>
            <p:cNvSpPr>
              <a:spLocks noChangeAspect="1"/>
            </p:cNvSpPr>
            <p:nvPr/>
          </p:nvSpPr>
          <p:spPr>
            <a:xfrm>
              <a:off x="1491944" y="4676656"/>
              <a:ext cx="1052391" cy="1052391"/>
            </a:xfrm>
            <a:prstGeom prst="ellipse">
              <a:avLst/>
            </a:prstGeom>
            <a:solidFill>
              <a:srgbClr val="339E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1" name="Ellipse 20"/>
          <p:cNvSpPr/>
          <p:nvPr/>
        </p:nvSpPr>
        <p:spPr>
          <a:xfrm>
            <a:off x="7710796" y="5309169"/>
            <a:ext cx="417036" cy="41703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~PP165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92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199" y="1089590"/>
            <a:ext cx="7942943" cy="4944395"/>
          </a:xfrm>
        </p:spPr>
        <p:txBody>
          <a:bodyPr>
            <a:noAutofit/>
          </a:bodyPr>
          <a:lstStyle/>
          <a:p>
            <a:endParaRPr lang="fr-FR" b="1" dirty="0" smtClean="0"/>
          </a:p>
          <a:p>
            <a:r>
              <a:rPr lang="fr-FR" b="1" dirty="0" smtClean="0"/>
              <a:t>Signes cliniques 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Désorientation</a:t>
            </a:r>
          </a:p>
          <a:p>
            <a:pPr lvl="1"/>
            <a:r>
              <a:rPr lang="fr-FR" dirty="0" smtClean="0"/>
              <a:t>Altération du cycle veille/sommeil</a:t>
            </a:r>
          </a:p>
          <a:p>
            <a:pPr lvl="1"/>
            <a:r>
              <a:rPr lang="fr-FR" dirty="0" smtClean="0"/>
              <a:t>Malpropreté </a:t>
            </a:r>
          </a:p>
          <a:p>
            <a:pPr lvl="1"/>
            <a:r>
              <a:rPr lang="fr-FR" dirty="0" smtClean="0"/>
              <a:t>Perte des habilités sociales</a:t>
            </a:r>
          </a:p>
          <a:p>
            <a:r>
              <a:rPr lang="fr-FR" b="1" dirty="0" smtClean="0"/>
              <a:t>Similarités physiopathologiques avec la maladie d’ Alzheimer chez l’homme </a:t>
            </a:r>
            <a:r>
              <a:rPr lang="fr-FR" dirty="0" smtClean="0"/>
              <a:t>:</a:t>
            </a:r>
          </a:p>
          <a:p>
            <a:pPr lvl="1"/>
            <a:r>
              <a:rPr lang="fr-FR" dirty="0" smtClean="0"/>
              <a:t>Perte de fluidité membranaire des neurones</a:t>
            </a:r>
          </a:p>
          <a:p>
            <a:pPr lvl="1"/>
            <a:r>
              <a:rPr lang="fr-FR" dirty="0" smtClean="0"/>
              <a:t>Altération de la neurotransmission</a:t>
            </a:r>
          </a:p>
          <a:p>
            <a:pPr lvl="1"/>
            <a:r>
              <a:rPr lang="fr-FR" dirty="0" smtClean="0"/>
              <a:t>Dépôts amyloïdes (peptide A</a:t>
            </a:r>
            <a:r>
              <a:rPr lang="el-GR" dirty="0" smtClean="0"/>
              <a:t>β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Phénomènes</a:t>
            </a:r>
            <a:r>
              <a:rPr lang="en-US" dirty="0" smtClean="0"/>
              <a:t> </a:t>
            </a:r>
            <a:r>
              <a:rPr lang="en-US" dirty="0" err="1" smtClean="0"/>
              <a:t>oxydatifs</a:t>
            </a:r>
            <a:endParaRPr lang="en-US" dirty="0" smtClean="0"/>
          </a:p>
          <a:p>
            <a:r>
              <a:rPr lang="fr-FR" b="1" dirty="0" smtClean="0"/>
              <a:t>Teneur en DHA du cerveau diminue avec l‘âge</a:t>
            </a:r>
          </a:p>
          <a:p>
            <a:pPr marL="0" indent="0"/>
            <a:r>
              <a:rPr lang="fr-FR" b="1" dirty="0" smtClean="0"/>
              <a:t>Teneur en DHA au niveau de l’hippocampe inférieure chez les patients atteints de maladie d’ Alzheimer</a:t>
            </a:r>
            <a:endParaRPr lang="fr-FR" b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DHA et </a:t>
            </a:r>
            <a:r>
              <a:rPr lang="en-US" dirty="0" err="1" smtClean="0"/>
              <a:t>sénescence</a:t>
            </a:r>
            <a:r>
              <a:rPr lang="en-US" dirty="0" smtClean="0"/>
              <a:t> </a:t>
            </a:r>
            <a:r>
              <a:rPr lang="en-US" dirty="0" err="1" smtClean="0"/>
              <a:t>cérébrale</a:t>
            </a:r>
            <a:endParaRPr lang="fr-FR" dirty="0"/>
          </a:p>
        </p:txBody>
      </p:sp>
      <p:pic>
        <p:nvPicPr>
          <p:cNvPr id="6" name="~PP173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6846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DHA et </a:t>
            </a:r>
            <a:r>
              <a:rPr lang="en-US" dirty="0" err="1" smtClean="0"/>
              <a:t>sénescence</a:t>
            </a:r>
            <a:r>
              <a:rPr lang="en-US" dirty="0" smtClean="0"/>
              <a:t> </a:t>
            </a:r>
            <a:r>
              <a:rPr lang="en-US" dirty="0" err="1" smtClean="0"/>
              <a:t>cérébrale</a:t>
            </a:r>
            <a:endParaRPr lang="fr-FR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fr-FR" sz="2000" b="1" dirty="0" smtClean="0"/>
              <a:t>DHA prot</a:t>
            </a:r>
            <a:r>
              <a:rPr lang="fr-FR" sz="2000" b="1" dirty="0" smtClean="0">
                <a:latin typeface="Calibri"/>
              </a:rPr>
              <a:t>è</a:t>
            </a:r>
            <a:r>
              <a:rPr lang="fr-FR" sz="2000" b="1" dirty="0" smtClean="0"/>
              <a:t>ge contre la maladie d’Alzheimer dans des mod</a:t>
            </a:r>
            <a:r>
              <a:rPr lang="fr-FR" sz="2000" b="1" dirty="0" smtClean="0">
                <a:latin typeface="Calibri"/>
              </a:rPr>
              <a:t>è</a:t>
            </a:r>
            <a:r>
              <a:rPr lang="fr-FR" sz="2000" b="1" dirty="0" smtClean="0"/>
              <a:t>les rongeurs</a:t>
            </a:r>
          </a:p>
          <a:p>
            <a:r>
              <a:rPr lang="fr-FR" sz="2000" b="1" dirty="0" smtClean="0"/>
              <a:t>Etudes </a:t>
            </a:r>
            <a:r>
              <a:rPr lang="fr-FR" sz="2000" b="1" dirty="0" smtClean="0">
                <a:latin typeface="Calibri"/>
              </a:rPr>
              <a:t>é</a:t>
            </a:r>
            <a:r>
              <a:rPr lang="fr-FR" sz="2000" b="1" dirty="0" smtClean="0"/>
              <a:t>pid</a:t>
            </a:r>
            <a:r>
              <a:rPr lang="fr-FR" sz="2000" b="1" dirty="0" smtClean="0">
                <a:latin typeface="Calibri"/>
              </a:rPr>
              <a:t>é</a:t>
            </a:r>
            <a:r>
              <a:rPr lang="fr-FR" sz="2000" b="1" dirty="0" smtClean="0"/>
              <a:t>miologiques chez l’homme</a:t>
            </a:r>
          </a:p>
          <a:p>
            <a:r>
              <a:rPr lang="fr-FR" sz="2000" b="1" dirty="0" smtClean="0"/>
              <a:t>M</a:t>
            </a:r>
            <a:r>
              <a:rPr lang="fr-FR" sz="2000" b="1" dirty="0" smtClean="0">
                <a:latin typeface="Calibri"/>
              </a:rPr>
              <a:t>é</a:t>
            </a:r>
            <a:r>
              <a:rPr lang="fr-FR" sz="2000" b="1" dirty="0" smtClean="0"/>
              <a:t>canismes d’action</a:t>
            </a:r>
            <a:r>
              <a:rPr lang="fr-FR" sz="2000" dirty="0" smtClean="0"/>
              <a:t>:</a:t>
            </a:r>
          </a:p>
          <a:p>
            <a:endParaRPr lang="fr-FR" sz="2000" dirty="0" smtClean="0"/>
          </a:p>
          <a:p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pPr>
              <a:buNone/>
            </a:pPr>
            <a:endParaRPr lang="fr-FR" sz="2000" dirty="0" smtClean="0"/>
          </a:p>
          <a:p>
            <a:endParaRPr lang="fr-FR" sz="2000" dirty="0" smtClean="0"/>
          </a:p>
          <a:p>
            <a:pPr marL="2239963" indent="-2239963"/>
            <a:r>
              <a:rPr lang="fr-FR" sz="2000" b="1" dirty="0" smtClean="0"/>
              <a:t>Application pratique </a:t>
            </a:r>
            <a:r>
              <a:rPr lang="fr-FR" sz="2000" dirty="0" smtClean="0"/>
              <a:t>: 7 à 8 mg/kg DHA par jour pendant le dernier tiers </a:t>
            </a:r>
          </a:p>
          <a:p>
            <a:pPr marL="2239963" indent="0"/>
            <a:r>
              <a:rPr lang="fr-FR" sz="2000" dirty="0" smtClean="0"/>
              <a:t>de la vie </a:t>
            </a:r>
          </a:p>
          <a:p>
            <a:endParaRPr lang="fr-FR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2076" y="2305952"/>
            <a:ext cx="388401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~PP2463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988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-1350940" y="2252969"/>
            <a:ext cx="3645307" cy="3645307"/>
            <a:chOff x="1119066" y="4303778"/>
            <a:chExt cx="1798146" cy="1798146"/>
          </a:xfrm>
        </p:grpSpPr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1119066" y="4303778"/>
              <a:ext cx="1798146" cy="1798146"/>
            </a:xfrm>
            <a:prstGeom prst="ellipse">
              <a:avLst/>
            </a:prstGeom>
            <a:solidFill>
              <a:schemeClr val="accent2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>
              <a:spLocks noChangeAspect="1"/>
            </p:cNvSpPr>
            <p:nvPr/>
          </p:nvSpPr>
          <p:spPr>
            <a:xfrm>
              <a:off x="1433902" y="4618614"/>
              <a:ext cx="1168474" cy="1168474"/>
            </a:xfrm>
            <a:prstGeom prst="ellipse">
              <a:avLst/>
            </a:prstGeom>
            <a:solidFill>
              <a:srgbClr val="3366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5" name="Ellipse 14"/>
            <p:cNvSpPr>
              <a:spLocks noChangeAspect="1"/>
            </p:cNvSpPr>
            <p:nvPr/>
          </p:nvSpPr>
          <p:spPr>
            <a:xfrm>
              <a:off x="1491944" y="4676656"/>
              <a:ext cx="1052391" cy="1052391"/>
            </a:xfrm>
            <a:prstGeom prst="ellipse">
              <a:avLst/>
            </a:prstGeom>
            <a:solidFill>
              <a:srgbClr val="339E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4" name="Espace réservé du contenu 1"/>
          <p:cNvSpPr>
            <a:spLocks noGrp="1"/>
          </p:cNvSpPr>
          <p:nvPr>
            <p:ph idx="1"/>
          </p:nvPr>
        </p:nvSpPr>
        <p:spPr>
          <a:xfrm>
            <a:off x="2313213" y="1072762"/>
            <a:ext cx="6440715" cy="399816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defTabSz="914400">
              <a:defRPr/>
            </a:pPr>
            <a:r>
              <a:rPr lang="fr-FR" sz="1600" b="1" dirty="0" smtClean="0"/>
              <a:t>Résolution 3</a:t>
            </a:r>
            <a:r>
              <a:rPr lang="fr-FR" sz="1600" b="1" baseline="30000" dirty="0" smtClean="0"/>
              <a:t>TM</a:t>
            </a:r>
            <a:r>
              <a:rPr lang="fr-FR" sz="1600" b="1" dirty="0" smtClean="0"/>
              <a:t> est un </a:t>
            </a:r>
            <a:r>
              <a:rPr lang="fr-FR" sz="1600" b="1" dirty="0" err="1" smtClean="0"/>
              <a:t>naturaceutique</a:t>
            </a:r>
            <a:r>
              <a:rPr lang="fr-FR" sz="1600" b="1" dirty="0" smtClean="0"/>
              <a:t>®, supplément nutritionnel à base d’extraits d’algues très riche en DHA (350 mg/ml)</a:t>
            </a:r>
          </a:p>
          <a:p>
            <a:pPr lvl="0" defTabSz="914400">
              <a:defRPr/>
            </a:pPr>
            <a:endParaRPr lang="fr-FR" sz="1600" b="1" dirty="0" smtClean="0"/>
          </a:p>
          <a:p>
            <a:pPr lvl="0" defTabSz="914400">
              <a:defRPr/>
            </a:pPr>
            <a:r>
              <a:rPr lang="fr-FR" sz="1600" b="1" dirty="0" smtClean="0"/>
              <a:t>Résolution 3</a:t>
            </a:r>
            <a:r>
              <a:rPr lang="fr-FR" sz="1600" b="1" baseline="30000" dirty="0" smtClean="0"/>
              <a:t>TM</a:t>
            </a:r>
            <a:r>
              <a:rPr lang="fr-FR" sz="1600" b="1" dirty="0" smtClean="0"/>
              <a:t> est conditionné en pot en verre de 30 gélules </a:t>
            </a:r>
          </a:p>
          <a:p>
            <a:pPr lvl="0" defTabSz="914400">
              <a:defRPr/>
            </a:pPr>
            <a:endParaRPr lang="fr-FR" sz="1600" b="1" dirty="0" smtClean="0"/>
          </a:p>
          <a:p>
            <a:pPr lvl="0" defTabSz="914400">
              <a:defRPr/>
            </a:pPr>
            <a:r>
              <a:rPr lang="fr-FR" sz="1600" b="1" dirty="0" smtClean="0"/>
              <a:t>Particulièrement indiqué pour prévenir les problèmes du système nerveux chez le chien et le chat</a:t>
            </a:r>
          </a:p>
          <a:p>
            <a:pPr lvl="0" defTabSz="914400">
              <a:defRPr/>
            </a:pPr>
            <a:r>
              <a:rPr lang="fr-FR" sz="1600" b="1" dirty="0" smtClean="0"/>
              <a:t> </a:t>
            </a:r>
          </a:p>
          <a:p>
            <a:pPr lvl="0" defTabSz="914400">
              <a:defRPr/>
            </a:pPr>
            <a:r>
              <a:rPr lang="fr-FR" sz="1400" b="1" dirty="0" smtClean="0"/>
              <a:t>Posologie:</a:t>
            </a:r>
          </a:p>
          <a:p>
            <a:pPr lvl="0" defTabSz="914400">
              <a:defRPr/>
            </a:pPr>
            <a:r>
              <a:rPr lang="fr-FR" sz="1400" b="1" dirty="0" smtClean="0"/>
              <a:t>1 ml (1gélule) pour 40 kg à verser sur la nourriture </a:t>
            </a:r>
          </a:p>
          <a:p>
            <a:pPr marL="625475" lvl="1" indent="-168275">
              <a:defRPr/>
            </a:pPr>
            <a:r>
              <a:rPr lang="fr-FR" sz="1200" dirty="0" smtClean="0"/>
              <a:t>Chez la chienne et la chatte: Commencer aussitôt que possible pendant la gestation. Continuer pendant toute la lactation.</a:t>
            </a:r>
          </a:p>
          <a:p>
            <a:pPr marL="625475" lvl="1" indent="-168275">
              <a:defRPr/>
            </a:pPr>
            <a:r>
              <a:rPr lang="fr-FR" sz="1200" dirty="0" smtClean="0"/>
              <a:t>Chez le chiot pendant le sevrage et les 6 premiers mois  de la vie</a:t>
            </a:r>
          </a:p>
          <a:p>
            <a:pPr marL="625475" lvl="1" indent="-168275">
              <a:defRPr/>
            </a:pPr>
            <a:r>
              <a:rPr lang="fr-FR" sz="1200" dirty="0" smtClean="0"/>
              <a:t>Chez le chien âgé tous les jours pendant le dernier tiers de la vie</a:t>
            </a:r>
          </a:p>
          <a:p>
            <a:pPr marL="625475" lvl="1" indent="-168275">
              <a:defRPr/>
            </a:pPr>
            <a:endParaRPr lang="fr-FR" sz="1200" dirty="0" smtClean="0"/>
          </a:p>
          <a:p>
            <a:pPr marL="625475" lvl="1" indent="-168275" algn="ctr">
              <a:buNone/>
              <a:defRPr/>
            </a:pPr>
            <a:r>
              <a:rPr lang="fr-FR" sz="1200" dirty="0" smtClean="0"/>
              <a:t>A conserver au réfrigérateur et à l’abri de la lumière</a:t>
            </a:r>
          </a:p>
          <a:p>
            <a:pPr marL="625475" lvl="1" indent="-168275">
              <a:buFont typeface="Lucida Grande"/>
              <a:buChar char="­"/>
              <a:defRPr/>
            </a:pPr>
            <a:endParaRPr lang="fr-FR" sz="1400" dirty="0" smtClean="0"/>
          </a:p>
          <a:p>
            <a:pPr marL="715963" indent="-352425" algn="ctr"/>
            <a:r>
              <a:rPr lang="fr-FR" sz="1200" b="1" i="1" dirty="0" smtClean="0"/>
              <a:t>Résolution 3 TM est aussi efficace dans la résolution de l’inflammation.</a:t>
            </a:r>
          </a:p>
        </p:txBody>
      </p:sp>
      <p:pic>
        <p:nvPicPr>
          <p:cNvPr id="8" name="Image 7" descr="photoresolution72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14" y="3735615"/>
            <a:ext cx="2540000" cy="1879600"/>
          </a:xfrm>
          <a:prstGeom prst="rect">
            <a:avLst/>
          </a:prstGeom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solution vétérinaire : Résolution 3</a:t>
            </a:r>
            <a:r>
              <a:rPr lang="fr-FR" baseline="30000" dirty="0" smtClean="0"/>
              <a:t>TM</a:t>
            </a:r>
            <a:endParaRPr lang="fr-FR" baseline="30000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8184635" y="1165472"/>
            <a:ext cx="1449579" cy="1449579"/>
            <a:chOff x="1119066" y="4303778"/>
            <a:chExt cx="1798146" cy="1798146"/>
          </a:xfrm>
        </p:grpSpPr>
        <p:sp>
          <p:nvSpPr>
            <p:cNvPr id="17" name="Ellipse 16"/>
            <p:cNvSpPr>
              <a:spLocks noChangeAspect="1"/>
            </p:cNvSpPr>
            <p:nvPr/>
          </p:nvSpPr>
          <p:spPr>
            <a:xfrm>
              <a:off x="1119066" y="4303778"/>
              <a:ext cx="1798146" cy="1798146"/>
            </a:xfrm>
            <a:prstGeom prst="ellipse">
              <a:avLst/>
            </a:prstGeom>
            <a:solidFill>
              <a:schemeClr val="accent2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alpha val="75000"/>
                </a:scheme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>
              <a:spLocks noChangeAspect="1"/>
            </p:cNvSpPr>
            <p:nvPr/>
          </p:nvSpPr>
          <p:spPr>
            <a:xfrm>
              <a:off x="1433902" y="4618614"/>
              <a:ext cx="1168474" cy="1168474"/>
            </a:xfrm>
            <a:prstGeom prst="ellipse">
              <a:avLst/>
            </a:prstGeom>
            <a:solidFill>
              <a:srgbClr val="3366FF"/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/>
                </a:solidFill>
              </a:endParaRPr>
            </a:p>
          </p:txBody>
        </p:sp>
        <p:sp>
          <p:nvSpPr>
            <p:cNvPr id="19" name="Ellipse 18"/>
            <p:cNvSpPr>
              <a:spLocks noChangeAspect="1"/>
            </p:cNvSpPr>
            <p:nvPr/>
          </p:nvSpPr>
          <p:spPr>
            <a:xfrm>
              <a:off x="1491944" y="4676656"/>
              <a:ext cx="1052391" cy="1052391"/>
            </a:xfrm>
            <a:prstGeom prst="ellipse">
              <a:avLst/>
            </a:prstGeom>
            <a:solidFill>
              <a:srgbClr val="339EFF">
                <a:alpha val="55000"/>
              </a:srgb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0" name="~PP252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23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oissonsachetésnb7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2340430"/>
            <a:ext cx="6758214" cy="35469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3357" y="3448958"/>
            <a:ext cx="6758214" cy="1279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 descr="photoresolution72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57" y="4597399"/>
            <a:ext cx="2540000" cy="1879600"/>
          </a:xfrm>
          <a:prstGeom prst="rect">
            <a:avLst/>
          </a:prstGeom>
        </p:spPr>
      </p:pic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Résolution 3</a:t>
            </a:r>
            <a:r>
              <a:rPr lang="fr-FR" baseline="30000" dirty="0" smtClean="0"/>
              <a:t>TM, </a:t>
            </a:r>
            <a:br>
              <a:rPr lang="fr-FR" baseline="30000" dirty="0" smtClean="0"/>
            </a:br>
            <a:r>
              <a:rPr lang="fr-FR" dirty="0" smtClean="0"/>
              <a:t>un produit fidèle à l’engagement d’ARCANATURA</a:t>
            </a:r>
            <a:endParaRPr lang="fr-FR" dirty="0"/>
          </a:p>
        </p:txBody>
      </p:sp>
      <p:sp>
        <p:nvSpPr>
          <p:cNvPr id="14" name="Espace réservé du contenu 1"/>
          <p:cNvSpPr>
            <a:spLocks noGrp="1"/>
          </p:cNvSpPr>
          <p:nvPr>
            <p:ph idx="1"/>
          </p:nvPr>
        </p:nvSpPr>
        <p:spPr>
          <a:xfrm>
            <a:off x="1823357" y="1038415"/>
            <a:ext cx="6930572" cy="399816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endParaRPr lang="fr-FR" dirty="0" smtClean="0"/>
          </a:p>
          <a:p>
            <a:r>
              <a:rPr lang="fr-FR" dirty="0" err="1" smtClean="0"/>
              <a:t>Arcanatura</a:t>
            </a:r>
            <a:r>
              <a:rPr lang="fr-FR" dirty="0" smtClean="0"/>
              <a:t> s’engage à vous donner des solutions innovantes naturelles et </a:t>
            </a:r>
            <a:r>
              <a:rPr lang="fr-FR" dirty="0" err="1" smtClean="0"/>
              <a:t>éco-responsables</a:t>
            </a:r>
            <a:r>
              <a:rPr lang="fr-FR" dirty="0" smtClean="0"/>
              <a:t> pour la santé des animaux.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ARCANATURA dit </a:t>
            </a:r>
            <a:r>
              <a:rPr lang="fr-FR" sz="2400" b="1" dirty="0" smtClean="0"/>
              <a:t>non</a:t>
            </a:r>
            <a:r>
              <a:rPr lang="fr-FR" b="1" dirty="0" smtClean="0"/>
              <a:t> à la surpêche</a:t>
            </a:r>
          </a:p>
          <a:p>
            <a:r>
              <a:rPr lang="fr-FR" b="1" dirty="0" smtClean="0"/>
              <a:t>Dans Résolution 3 </a:t>
            </a:r>
            <a:r>
              <a:rPr lang="fr-FR" b="1" baseline="30000" dirty="0" smtClean="0"/>
              <a:t>TM</a:t>
            </a:r>
            <a:r>
              <a:rPr lang="fr-FR" b="1" dirty="0" smtClean="0"/>
              <a:t>, les Oméga 3 contenus dans Résolution 3</a:t>
            </a:r>
            <a:r>
              <a:rPr lang="fr-FR" b="1" baseline="30000" dirty="0" smtClean="0"/>
              <a:t>TM</a:t>
            </a:r>
            <a:r>
              <a:rPr lang="fr-FR" b="1" dirty="0" smtClean="0"/>
              <a:t> ne proviennent pas du poisson mais d’algues cultivées sainement et naturellement.</a:t>
            </a:r>
          </a:p>
        </p:txBody>
      </p:sp>
      <p:pic>
        <p:nvPicPr>
          <p:cNvPr id="12" name="~PP2627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135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" y="1170214"/>
            <a:ext cx="9144000" cy="4408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ARCANATURA : une gamme de produits</a:t>
            </a:r>
            <a:endParaRPr lang="fr-FR" baseline="30000" dirty="0"/>
          </a:p>
        </p:txBody>
      </p:sp>
      <p:pic>
        <p:nvPicPr>
          <p:cNvPr id="9" name="Espace réservé du contenu 8" descr="flacontrio72.jpg"/>
          <p:cNvPicPr>
            <a:picLocks noGrp="1" noChangeAspect="1"/>
          </p:cNvPicPr>
          <p:nvPr>
            <p:ph idx="1"/>
          </p:nvPr>
        </p:nvPicPr>
        <p:blipFill>
          <a:blip r:embed="rId4"/>
          <a:srcRect l="-48794" r="-48794"/>
          <a:stretch>
            <a:fillRect/>
          </a:stretch>
        </p:blipFill>
        <p:spPr>
          <a:xfrm>
            <a:off x="1732643" y="1394353"/>
            <a:ext cx="6128884" cy="3756386"/>
          </a:xfrm>
        </p:spPr>
      </p:pic>
      <p:pic>
        <p:nvPicPr>
          <p:cNvPr id="11" name="Image 10" descr="photopainshampphy72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488" y="3698903"/>
            <a:ext cx="2720347" cy="2306383"/>
          </a:xfrm>
          <a:prstGeom prst="rect">
            <a:avLst/>
          </a:prstGeom>
        </p:spPr>
      </p:pic>
      <p:pic>
        <p:nvPicPr>
          <p:cNvPr id="8" name="Image 7" descr="photoresolution72.t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2646" y="4125686"/>
            <a:ext cx="2296755" cy="1699600"/>
          </a:xfrm>
          <a:prstGeom prst="rect">
            <a:avLst/>
          </a:prstGeom>
        </p:spPr>
      </p:pic>
      <p:pic>
        <p:nvPicPr>
          <p:cNvPr id="13" name="~PP147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375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200" y="1038415"/>
            <a:ext cx="8229600" cy="5474871"/>
          </a:xfrm>
        </p:spPr>
        <p:txBody>
          <a:bodyPr anchor="t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dirty="0" smtClean="0"/>
              <a:t> </a:t>
            </a:r>
            <a:r>
              <a:rPr lang="fr-FR" sz="2000" b="1" dirty="0" smtClean="0"/>
              <a:t>Les graisses alimentaires </a:t>
            </a:r>
            <a:r>
              <a:rPr lang="en-US" sz="2000" b="1" dirty="0" smtClean="0"/>
              <a:t>:</a:t>
            </a:r>
          </a:p>
          <a:p>
            <a:pPr marL="0" indent="0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Omega 3 : origine et classification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478120"/>
            <a:ext cx="6618618" cy="438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5059520"/>
            <a:ext cx="487680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9200" y="5364320"/>
            <a:ext cx="1643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Structure du DHA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3657600" y="5059520"/>
            <a:ext cx="49530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~PP54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7246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Omega 3 : métabolisme</a:t>
            </a:r>
            <a:endParaRPr lang="fr-FR" dirty="0"/>
          </a:p>
        </p:txBody>
      </p:sp>
      <p:sp>
        <p:nvSpPr>
          <p:cNvPr id="28" name="Rectangle 27"/>
          <p:cNvSpPr/>
          <p:nvPr/>
        </p:nvSpPr>
        <p:spPr>
          <a:xfrm>
            <a:off x="656897" y="1443841"/>
            <a:ext cx="33808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Compétition possible</a:t>
            </a:r>
          </a:p>
          <a:p>
            <a:r>
              <a:rPr lang="fr-FR" dirty="0" smtClean="0"/>
              <a:t> entre oméga 3 et oméga 6: </a:t>
            </a:r>
          </a:p>
          <a:p>
            <a:r>
              <a:rPr lang="fr-FR" dirty="0" smtClean="0"/>
              <a:t>Utilisation des mêmes enzymes</a:t>
            </a:r>
          </a:p>
          <a:p>
            <a:r>
              <a:rPr lang="fr-FR" dirty="0" smtClean="0"/>
              <a:t> lors du métabolisme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</a:t>
            </a:r>
            <a:r>
              <a:rPr lang="fr-FR" dirty="0" smtClean="0"/>
              <a:t>Conversion limitée  ALA-</a:t>
            </a:r>
          </a:p>
          <a:p>
            <a:r>
              <a:rPr lang="fr-FR" dirty="0" smtClean="0"/>
              <a:t> EPA ou DHA: la source de DHA </a:t>
            </a:r>
          </a:p>
          <a:p>
            <a:r>
              <a:rPr lang="fr-FR" dirty="0" smtClean="0"/>
              <a:t>doit venir d’un apport externe</a:t>
            </a:r>
            <a:endParaRPr lang="fr-FR" dirty="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1232" y="4146965"/>
            <a:ext cx="494746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26626" y="1274505"/>
            <a:ext cx="5125935" cy="242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~PP3136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761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fr-FR" dirty="0" smtClean="0"/>
              <a:t>DHA et système nerveux </a:t>
            </a:r>
            <a:r>
              <a:rPr lang="fr-FR" dirty="0" err="1" smtClean="0"/>
              <a:t>centr</a:t>
            </a:r>
            <a:r>
              <a:rPr lang="en-US" dirty="0" smtClean="0"/>
              <a:t>al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35000" y="1342571"/>
            <a:ext cx="762907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DHA est l’un des constituants fondamentaux du SNC : </a:t>
            </a:r>
          </a:p>
          <a:p>
            <a:r>
              <a:rPr lang="fr-FR" b="1" dirty="0" smtClean="0"/>
              <a:t>15 à 20 % du cortex cérébral </a:t>
            </a:r>
          </a:p>
          <a:p>
            <a:r>
              <a:rPr lang="fr-FR" dirty="0" smtClean="0"/>
              <a:t>Teneur au niveau du cortex et de la rétine : DHA vs EPA</a:t>
            </a:r>
          </a:p>
          <a:p>
            <a:endParaRPr lang="fr-FR" dirty="0" smtClean="0"/>
          </a:p>
          <a:p>
            <a:endParaRPr lang="fr-FR" dirty="0" smtClean="0"/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Principalement incorporés dans les membranes </a:t>
            </a:r>
          </a:p>
          <a:p>
            <a:pPr>
              <a:buNone/>
            </a:pPr>
            <a:r>
              <a:rPr lang="fr-FR" dirty="0" smtClean="0"/>
              <a:t>des neurones sous forme de </a:t>
            </a:r>
            <a:r>
              <a:rPr lang="fr-FR" dirty="0" err="1" smtClean="0"/>
              <a:t>phosphatides</a:t>
            </a:r>
            <a:endParaRPr lang="fr-FR" dirty="0" smtClean="0"/>
          </a:p>
          <a:p>
            <a:r>
              <a:rPr lang="fr-FR" dirty="0" smtClean="0"/>
              <a:t>Taux élevés au niveau des synapses </a:t>
            </a:r>
            <a:endParaRPr lang="fr-FR" dirty="0"/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6705" y="4844999"/>
            <a:ext cx="2730900" cy="6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6" name="Group 2"/>
          <p:cNvGrpSpPr>
            <a:grpSpLocks noChangeAspect="1"/>
          </p:cNvGrpSpPr>
          <p:nvPr/>
        </p:nvGrpSpPr>
        <p:grpSpPr bwMode="auto">
          <a:xfrm>
            <a:off x="1382129" y="2539977"/>
            <a:ext cx="6156755" cy="1721839"/>
            <a:chOff x="1817" y="7595"/>
            <a:chExt cx="10175" cy="2845"/>
          </a:xfrm>
        </p:grpSpPr>
        <p:graphicFrame>
          <p:nvGraphicFramePr>
            <p:cNvPr id="16387" name="Object 3"/>
            <p:cNvGraphicFramePr>
              <a:graphicFrameLocks noChangeAspect="1"/>
            </p:cNvGraphicFramePr>
            <p:nvPr/>
          </p:nvGraphicFramePr>
          <p:xfrm>
            <a:off x="1817" y="7775"/>
            <a:ext cx="4425" cy="2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0" name="Feuille de calcul" r:id="rId7" imgW="4571832" imgH="2031925" progId="Excel.Sheet.12">
                    <p:embed/>
                  </p:oleObj>
                </mc:Choice>
                <mc:Fallback>
                  <p:oleObj name="Feuille de calcul" r:id="rId7" imgW="4571832" imgH="2031925" progId="Excel.Sheet.12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7" y="7775"/>
                          <a:ext cx="4425" cy="26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388" name="Object 4"/>
            <p:cNvGraphicFramePr>
              <a:graphicFrameLocks noChangeAspect="1"/>
            </p:cNvGraphicFramePr>
            <p:nvPr/>
          </p:nvGraphicFramePr>
          <p:xfrm>
            <a:off x="7567" y="7595"/>
            <a:ext cx="4425" cy="2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91" name="Feuille de calcul" r:id="rId10" imgW="4571832" imgH="2031925" progId="Excel.Sheet.12">
                    <p:embed/>
                  </p:oleObj>
                </mc:Choice>
                <mc:Fallback>
                  <p:oleObj name="Feuille de calcul" r:id="rId10" imgW="4571832" imgH="2031925" progId="Excel.Sheet.12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67" y="7595"/>
                          <a:ext cx="4425" cy="26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~PP1006.WAV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04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Source de DHA pour le SNC : </a:t>
            </a:r>
            <a:br>
              <a:rPr lang="fr-FR" dirty="0" smtClean="0"/>
            </a:br>
            <a:r>
              <a:rPr lang="fr-FR" dirty="0" smtClean="0"/>
              <a:t>rôle critique de l’apport alimentaire direct de DHA</a:t>
            </a:r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9642" y="1182414"/>
            <a:ext cx="6662738" cy="4901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~PP1282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335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Mode d’action et rôle du DHA</a:t>
            </a:r>
            <a:endParaRPr lang="fr-FR" dirty="0"/>
          </a:p>
        </p:txBody>
      </p:sp>
      <p:graphicFrame>
        <p:nvGraphicFramePr>
          <p:cNvPr id="24" name="Content Placeholder 3"/>
          <p:cNvGraphicFramePr>
            <a:graphicFrameLocks noGrp="1"/>
          </p:cNvGraphicFramePr>
          <p:nvPr>
            <p:ph idx="1"/>
          </p:nvPr>
        </p:nvGraphicFramePr>
        <p:xfrm>
          <a:off x="2" y="1174265"/>
          <a:ext cx="3723845" cy="4829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4054" y="2885874"/>
            <a:ext cx="3459793" cy="206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" name="Diagram 4"/>
          <p:cNvGraphicFramePr/>
          <p:nvPr/>
        </p:nvGraphicFramePr>
        <p:xfrm>
          <a:off x="3820196" y="2565416"/>
          <a:ext cx="3733800" cy="294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TextBox 6"/>
          <p:cNvSpPr txBox="1"/>
          <p:nvPr/>
        </p:nvSpPr>
        <p:spPr>
          <a:xfrm>
            <a:off x="4886996" y="2413016"/>
            <a:ext cx="16002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Rôle</a:t>
            </a:r>
            <a:endParaRPr lang="fr-FR" dirty="0"/>
          </a:p>
        </p:txBody>
      </p:sp>
      <p:sp>
        <p:nvSpPr>
          <p:cNvPr id="28" name="Right Arrow 55"/>
          <p:cNvSpPr/>
          <p:nvPr/>
        </p:nvSpPr>
        <p:spPr>
          <a:xfrm>
            <a:off x="3820196" y="23368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8"/>
          <p:cNvSpPr txBox="1"/>
          <p:nvPr/>
        </p:nvSpPr>
        <p:spPr>
          <a:xfrm>
            <a:off x="5267996" y="4927616"/>
            <a:ext cx="91440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Contrôle des processus cognitifs: attention , vision, motivation m</a:t>
            </a:r>
            <a:r>
              <a:rPr lang="fr-FR" sz="1200" dirty="0" smtClean="0">
                <a:latin typeface="Calibri"/>
              </a:rPr>
              <a:t>é</a:t>
            </a:r>
            <a:r>
              <a:rPr lang="fr-FR" sz="1200" dirty="0" smtClean="0"/>
              <a:t>moire</a:t>
            </a:r>
            <a:endParaRPr lang="fr-FR" sz="1200" dirty="0"/>
          </a:p>
        </p:txBody>
      </p:sp>
      <p:sp>
        <p:nvSpPr>
          <p:cNvPr id="30" name="TextBox 9"/>
          <p:cNvSpPr txBox="1"/>
          <p:nvPr/>
        </p:nvSpPr>
        <p:spPr>
          <a:xfrm>
            <a:off x="6410996" y="4927616"/>
            <a:ext cx="110273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1200" dirty="0" smtClean="0"/>
              <a:t>Mort cellulaire</a:t>
            </a:r>
          </a:p>
          <a:p>
            <a:r>
              <a:rPr lang="fr-FR" sz="1200" dirty="0" smtClean="0"/>
              <a:t>Inflammation</a:t>
            </a:r>
          </a:p>
          <a:p>
            <a:r>
              <a:rPr lang="fr-FR" sz="1200" dirty="0" err="1" smtClean="0"/>
              <a:t>Oxidation</a:t>
            </a:r>
            <a:endParaRPr lang="fr-FR" sz="1200" dirty="0"/>
          </a:p>
        </p:txBody>
      </p:sp>
      <p:pic>
        <p:nvPicPr>
          <p:cNvPr id="12" name="~PP2604.WAV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486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199" y="1089590"/>
            <a:ext cx="7942943" cy="4944395"/>
          </a:xfrm>
        </p:spPr>
        <p:txBody>
          <a:bodyPr>
            <a:normAutofit/>
          </a:bodyPr>
          <a:lstStyle/>
          <a:p>
            <a:endParaRPr lang="fr-FR" sz="2000" b="1" dirty="0" smtClean="0"/>
          </a:p>
          <a:p>
            <a:r>
              <a:rPr lang="fr-FR" sz="2000" b="1" dirty="0" smtClean="0"/>
              <a:t>Chez l’animal de laboratoire</a:t>
            </a:r>
          </a:p>
          <a:p>
            <a:pPr lvl="1"/>
            <a:r>
              <a:rPr lang="fr-FR" dirty="0" smtClean="0"/>
              <a:t>La chute de la teneur en DHA dans membranes du SNC s’accompagne d’importantes perturbations fonctionnelles affectant la vision et la capacité d’apprentissage</a:t>
            </a:r>
          </a:p>
          <a:p>
            <a:pPr lvl="1"/>
            <a:r>
              <a:rPr lang="fr-FR" dirty="0" smtClean="0"/>
              <a:t>Chez le </a:t>
            </a:r>
            <a:r>
              <a:rPr lang="fr-FR" dirty="0" err="1" smtClean="0"/>
              <a:t>foetus</a:t>
            </a:r>
            <a:r>
              <a:rPr lang="fr-FR" dirty="0" smtClean="0"/>
              <a:t> et le jeune il existe une fenêtre critique pour le développement du système de neurotransmission.</a:t>
            </a:r>
          </a:p>
          <a:p>
            <a:pPr lvl="1"/>
            <a:endParaRPr lang="fr-FR" dirty="0" smtClean="0"/>
          </a:p>
          <a:p>
            <a:r>
              <a:rPr lang="fr-FR" sz="2000" b="1" dirty="0" smtClean="0"/>
              <a:t>Chez l’homme</a:t>
            </a:r>
          </a:p>
          <a:p>
            <a:pPr lvl="1"/>
            <a:r>
              <a:rPr lang="fr-FR" dirty="0" smtClean="0"/>
              <a:t>Les enfants nourris avec des laits carencés en DHA présentent des troubles de l’activité visuelle et un retard à la maturité cognitive et fonctionnelle</a:t>
            </a:r>
          </a:p>
          <a:p>
            <a:pPr lvl="1"/>
            <a:r>
              <a:rPr lang="fr-FR" dirty="0" smtClean="0"/>
              <a:t>La période critique pour l’apport en DHA s’étend des 3 derniers mois de gestation jusqu’à l’âge de 18 mois. L’apport doit se faire par  nutrition de la mère pendant la période de gestation et lactation et de l’enfant après sevrage : 200 à 400 mg par jour.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DHA et développement </a:t>
            </a:r>
            <a:br>
              <a:rPr lang="fr-FR" dirty="0" smtClean="0"/>
            </a:br>
            <a:r>
              <a:rPr lang="fr-FR" dirty="0" smtClean="0"/>
              <a:t>du cerveau chez le jeune animal</a:t>
            </a:r>
            <a:endParaRPr lang="fr-FR" dirty="0"/>
          </a:p>
        </p:txBody>
      </p:sp>
      <p:pic>
        <p:nvPicPr>
          <p:cNvPr id="6" name="~PP887.WAV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005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199" y="1089590"/>
            <a:ext cx="7942943" cy="4944395"/>
          </a:xfrm>
        </p:spPr>
        <p:txBody>
          <a:bodyPr>
            <a:normAutofit fontScale="92500" lnSpcReduction="10000"/>
          </a:bodyPr>
          <a:lstStyle/>
          <a:p>
            <a:endParaRPr lang="fr-FR" sz="2000" b="1" dirty="0" smtClean="0"/>
          </a:p>
          <a:p>
            <a:pPr marL="0" indent="0"/>
            <a:r>
              <a:rPr lang="fr-FR" sz="1900" b="1" dirty="0" smtClean="0"/>
              <a:t>Des études chez le porcs confirment les résultats observés chez l’homme et les animaux de laboratoire.</a:t>
            </a:r>
          </a:p>
          <a:p>
            <a:pPr marL="0" indent="0"/>
            <a:endParaRPr lang="fr-FR" sz="2162" b="1" dirty="0" smtClean="0"/>
          </a:p>
          <a:p>
            <a:r>
              <a:rPr lang="fr-FR" b="1" dirty="0" smtClean="0"/>
              <a:t>Chez les carnivores domestiques </a:t>
            </a:r>
            <a:r>
              <a:rPr lang="fr-FR" dirty="0" smtClean="0"/>
              <a:t>:</a:t>
            </a:r>
          </a:p>
          <a:p>
            <a:pPr lvl="1"/>
            <a:r>
              <a:rPr lang="fr-FR" sz="1730" dirty="0" smtClean="0"/>
              <a:t>La demande en DHA durant le développement du cerveau est similaire à celle des humains avec un apport critique en fin de gestation, durant la phase de lactation et dans les mois entourant le sevrage.</a:t>
            </a:r>
          </a:p>
          <a:p>
            <a:pPr lvl="1"/>
            <a:r>
              <a:rPr lang="fr-FR" sz="1730" dirty="0" smtClean="0"/>
              <a:t>Un apport expérimental de DHA pendant la grossesse et la lactation améliore la réponse électrique de la rétine.</a:t>
            </a:r>
          </a:p>
          <a:p>
            <a:pPr lvl="1"/>
            <a:r>
              <a:rPr lang="fr-FR" sz="1730" dirty="0" smtClean="0"/>
              <a:t>Les oméga 3 doivent être du DHA.</a:t>
            </a:r>
          </a:p>
          <a:p>
            <a:pPr lvl="1"/>
            <a:r>
              <a:rPr lang="fr-FR" sz="1730" dirty="0" smtClean="0"/>
              <a:t>Chez les chiots supplémentés au DHA et/ou  issus de mères supplémentées avec du DHA:</a:t>
            </a:r>
          </a:p>
          <a:p>
            <a:pPr lvl="2">
              <a:buFont typeface="Lucida Grande"/>
              <a:buChar char="­"/>
            </a:pPr>
            <a:r>
              <a:rPr lang="fr-FR" sz="1730" dirty="0" smtClean="0"/>
              <a:t>Amélioration de la capacité à l’apprentissage</a:t>
            </a:r>
          </a:p>
          <a:p>
            <a:pPr lvl="2">
              <a:buFont typeface="Lucida Grande"/>
              <a:buChar char="­"/>
            </a:pPr>
            <a:r>
              <a:rPr lang="fr-FR" sz="1730" dirty="0" smtClean="0"/>
              <a:t>Amélioration de la mémoire</a:t>
            </a:r>
          </a:p>
          <a:p>
            <a:pPr lvl="1"/>
            <a:r>
              <a:rPr lang="fr-FR" sz="1730" dirty="0" smtClean="0"/>
              <a:t>Recommandation : 7 à 8 mg/kg pour la chienne ou la chatte pendant la gestation et lactation, puis chez le chiot au sevrage et pendant 6 mois.</a:t>
            </a:r>
          </a:p>
          <a:p>
            <a:pPr lvl="1"/>
            <a:r>
              <a:rPr lang="fr-FR" sz="1730" dirty="0" smtClean="0"/>
              <a:t>Optimisation des performances de l’animal  et  du lien affectif avec  l’homme</a:t>
            </a:r>
            <a:r>
              <a:rPr lang="en-US" sz="1730" dirty="0" smtClean="0"/>
              <a:t>.</a:t>
            </a:r>
            <a:endParaRPr lang="en-US" sz="173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DHA et développement </a:t>
            </a:r>
            <a:br>
              <a:rPr lang="fr-FR" dirty="0" smtClean="0"/>
            </a:br>
            <a:r>
              <a:rPr lang="fr-FR" dirty="0" smtClean="0"/>
              <a:t>du cerveau chez le jeune animal</a:t>
            </a:r>
            <a:endParaRPr lang="fr-FR" dirty="0"/>
          </a:p>
        </p:txBody>
      </p:sp>
      <p:pic>
        <p:nvPicPr>
          <p:cNvPr id="6" name="~PP2188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761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457199" y="1089590"/>
            <a:ext cx="7942943" cy="4944395"/>
          </a:xfrm>
        </p:spPr>
        <p:txBody>
          <a:bodyPr>
            <a:normAutofit/>
          </a:bodyPr>
          <a:lstStyle/>
          <a:p>
            <a:endParaRPr lang="fr-FR" sz="2000" b="1" dirty="0" smtClean="0"/>
          </a:p>
          <a:p>
            <a:pPr marL="0" indent="0"/>
            <a:r>
              <a:rPr lang="fr-FR" sz="2000" b="1" dirty="0" smtClean="0"/>
              <a:t>La rétine est embryologiquement dérivée du tube neural.</a:t>
            </a:r>
          </a:p>
          <a:p>
            <a:pPr marL="0" indent="0"/>
            <a:endParaRPr lang="fr-FR" sz="2000" b="1" dirty="0" smtClean="0"/>
          </a:p>
          <a:p>
            <a:pPr marL="0" indent="0"/>
            <a:r>
              <a:rPr lang="fr-FR" sz="2000" b="1" dirty="0" smtClean="0"/>
              <a:t>Les cellules </a:t>
            </a:r>
            <a:r>
              <a:rPr lang="fr-FR" sz="2000" b="1" dirty="0" err="1" smtClean="0"/>
              <a:t>photoréceptrices</a:t>
            </a:r>
            <a:r>
              <a:rPr lang="fr-FR" sz="2000" b="1" dirty="0" smtClean="0"/>
              <a:t> contiennent jusqu’a 50% de leur </a:t>
            </a:r>
            <a:r>
              <a:rPr lang="fr-FR" sz="2000" b="1" dirty="0" err="1" smtClean="0"/>
              <a:t>AGIs</a:t>
            </a:r>
            <a:r>
              <a:rPr lang="fr-FR" sz="2000" b="1" dirty="0" smtClean="0"/>
              <a:t> sous forme de DHA concentré au niveau des segments externes.</a:t>
            </a:r>
          </a:p>
          <a:p>
            <a:pPr marL="0" indent="0"/>
            <a:endParaRPr lang="fr-FR" sz="2000" b="1" dirty="0" smtClean="0"/>
          </a:p>
          <a:p>
            <a:pPr marL="0" indent="0"/>
            <a:r>
              <a:rPr lang="fr-FR" sz="2000" b="1" dirty="0" smtClean="0"/>
              <a:t>DHA joue un rôle majeur pour le fonctionnement de la rétine et les phénomènes de transduction visuelle.</a:t>
            </a:r>
          </a:p>
          <a:p>
            <a:pPr marL="0" indent="0"/>
            <a:endParaRPr lang="fr-FR" sz="2000" b="1" dirty="0" smtClean="0"/>
          </a:p>
          <a:p>
            <a:pPr marL="0" indent="0"/>
            <a:r>
              <a:rPr lang="fr-FR" sz="2000" b="1" dirty="0" smtClean="0"/>
              <a:t>L’ exposition constante de la rétine à la lumière et à des teneurs élevés en oxygène est  impliquée dans la physiopathologie des dégénérescences rétiniennes: rôle protecteur du DHA pour prévenir l’</a:t>
            </a:r>
            <a:r>
              <a:rPr lang="fr-FR" sz="2000" b="1" dirty="0" err="1" smtClean="0"/>
              <a:t>apoptose</a:t>
            </a:r>
            <a:r>
              <a:rPr lang="fr-FR" sz="2000" b="1" dirty="0" smtClean="0"/>
              <a:t>.  </a:t>
            </a:r>
            <a:endParaRPr lang="fr-FR" sz="2000" b="1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DHA et la sphère oculaire</a:t>
            </a:r>
            <a:endParaRPr lang="fr-FR" dirty="0"/>
          </a:p>
        </p:txBody>
      </p:sp>
      <p:pic>
        <p:nvPicPr>
          <p:cNvPr id="6" name="~PP2760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53463" y="636746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366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2"/>
</p:tagLst>
</file>

<file path=ppt/theme/theme1.xml><?xml version="1.0" encoding="utf-8"?>
<a:theme xmlns:a="http://schemas.openxmlformats.org/drawingml/2006/main" name="Thème Office">
  <a:themeElements>
    <a:clrScheme name="webcastrésolution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00CBEC"/>
      </a:accent1>
      <a:accent2>
        <a:srgbClr val="3E4BCB"/>
      </a:accent2>
      <a:accent3>
        <a:srgbClr val="72CB2E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</TotalTime>
  <Words>863</Words>
  <Application>Microsoft Macintosh PowerPoint</Application>
  <PresentationFormat>Présentation à l'écran (4:3)</PresentationFormat>
  <Paragraphs>142</Paragraphs>
  <Slides>14</Slides>
  <Notes>0</Notes>
  <HiddenSlides>0</HiddenSlides>
  <MMClips>14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6" baseType="lpstr">
      <vt:lpstr>Thème Office</vt:lpstr>
      <vt:lpstr>Feuille de calcul</vt:lpstr>
      <vt:lpstr>DHA et système nerveux :  état des lieux</vt:lpstr>
      <vt:lpstr>Omega 3 : origine et classification</vt:lpstr>
      <vt:lpstr>Omega 3 : métabolisme</vt:lpstr>
      <vt:lpstr>DHA et système nerveux central</vt:lpstr>
      <vt:lpstr>Source de DHA pour le SNC :  rôle critique de l’apport alimentaire direct de DHA</vt:lpstr>
      <vt:lpstr>Mode d’action et rôle du DHA</vt:lpstr>
      <vt:lpstr>DHA et développement  du cerveau chez le jeune animal</vt:lpstr>
      <vt:lpstr>DHA et développement  du cerveau chez le jeune animal</vt:lpstr>
      <vt:lpstr>DHA et la sphère oculaire</vt:lpstr>
      <vt:lpstr>DHA et sénescence cérébrale</vt:lpstr>
      <vt:lpstr>DHA et sénescence cérébrale</vt:lpstr>
      <vt:lpstr>La solution vétérinaire : Résolution 3TM</vt:lpstr>
      <vt:lpstr>Résolution 3TM,  un produit fidèle à l’engagement d’ARCANATURA</vt:lpstr>
      <vt:lpstr>ARCANATURA : une gamme de produits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ff</dc:creator>
  <cp:lastModifiedBy>XAVIER FARGETTON</cp:lastModifiedBy>
  <cp:revision>57</cp:revision>
  <cp:lastPrinted>2010-01-11T09:50:02Z</cp:lastPrinted>
  <dcterms:created xsi:type="dcterms:W3CDTF">2010-01-11T09:49:10Z</dcterms:created>
  <dcterms:modified xsi:type="dcterms:W3CDTF">2012-06-12T14:45:52Z</dcterms:modified>
</cp:coreProperties>
</file>