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handoutMasterIdLst>
    <p:handoutMasterId r:id="rId18"/>
  </p:handoutMasterIdLst>
  <p:sldIdLst>
    <p:sldId id="267" r:id="rId2"/>
    <p:sldId id="257" r:id="rId3"/>
    <p:sldId id="258" r:id="rId4"/>
    <p:sldId id="277" r:id="rId5"/>
    <p:sldId id="278" r:id="rId6"/>
    <p:sldId id="259" r:id="rId7"/>
    <p:sldId id="275" r:id="rId8"/>
    <p:sldId id="282" r:id="rId9"/>
    <p:sldId id="279" r:id="rId10"/>
    <p:sldId id="280" r:id="rId11"/>
    <p:sldId id="283" r:id="rId12"/>
    <p:sldId id="263" r:id="rId13"/>
    <p:sldId id="274" r:id="rId14"/>
    <p:sldId id="285" r:id="rId15"/>
    <p:sldId id="281" r:id="rId1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E1853A"/>
    <a:srgbClr val="E15CB0"/>
    <a:srgbClr val="000000"/>
    <a:srgbClr val="787878"/>
    <a:srgbClr val="88BE1F"/>
    <a:srgbClr val="63CB00"/>
    <a:srgbClr val="6EA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2" autoAdjust="0"/>
    <p:restoredTop sz="94598" autoAdjust="0"/>
  </p:normalViewPr>
  <p:slideViewPr>
    <p:cSldViewPr snapToGrid="0" snapToObjects="1">
      <p:cViewPr varScale="1">
        <p:scale>
          <a:sx n="91" d="100"/>
          <a:sy n="91" d="100"/>
        </p:scale>
        <p:origin x="-4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XABIER\Desktop\ARCANATURA%20SHARE\2010\webinars\graphique%20shampoing%20prurit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plotArea>
      <c:layout>
        <c:manualLayout>
          <c:layoutTarget val="inner"/>
          <c:xMode val="edge"/>
          <c:yMode val="edge"/>
          <c:x val="8.094578121159381E-3"/>
          <c:y val="0.2948785297993331"/>
          <c:w val="0.63102854557403409"/>
          <c:h val="0.70307167235495216"/>
        </c:manualLayout>
      </c:layout>
      <c:lineChart>
        <c:grouping val="standard"/>
        <c:ser>
          <c:idx val="0"/>
          <c:order val="0"/>
          <c:tx>
            <c:strRef>
              <c:f>[1]Sheet12!$A$24</c:f>
              <c:strCache>
                <c:ptCount val="1"/>
                <c:pt idx="0">
                  <c:v>Group 1</c:v>
                </c:pt>
              </c:strCache>
            </c:strRef>
          </c:tx>
          <c:cat>
            <c:numRef>
              <c:f>[1]Sheet12!$B$23:$V$23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</c:numCache>
            </c:numRef>
          </c:cat>
          <c:val>
            <c:numRef>
              <c:f>[1]Sheet12!$B$24:$V$24</c:f>
              <c:numCache>
                <c:formatCode>General</c:formatCode>
                <c:ptCount val="21"/>
                <c:pt idx="0">
                  <c:v>11.8</c:v>
                </c:pt>
                <c:pt idx="2">
                  <c:v>5.9</c:v>
                </c:pt>
                <c:pt idx="20">
                  <c:v>1.4</c:v>
                </c:pt>
              </c:numCache>
            </c:numRef>
          </c:val>
        </c:ser>
        <c:ser>
          <c:idx val="1"/>
          <c:order val="1"/>
          <c:tx>
            <c:strRef>
              <c:f>[1]Sheet12!$A$25</c:f>
              <c:strCache>
                <c:ptCount val="1"/>
                <c:pt idx="0">
                  <c:v>Group 5</c:v>
                </c:pt>
              </c:strCache>
            </c:strRef>
          </c:tx>
          <c:cat>
            <c:numRef>
              <c:f>[1]Sheet12!$B$23:$V$23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</c:numCache>
            </c:numRef>
          </c:cat>
          <c:val>
            <c:numRef>
              <c:f>[1]Sheet12!$B$25:$V$25</c:f>
              <c:numCache>
                <c:formatCode>General</c:formatCode>
                <c:ptCount val="21"/>
                <c:pt idx="0">
                  <c:v>14.4</c:v>
                </c:pt>
                <c:pt idx="2">
                  <c:v>6.2</c:v>
                </c:pt>
                <c:pt idx="20">
                  <c:v>0</c:v>
                </c:pt>
              </c:numCache>
            </c:numRef>
          </c:val>
        </c:ser>
        <c:ser>
          <c:idx val="2"/>
          <c:order val="2"/>
          <c:tx>
            <c:strRef>
              <c:f>[1]Sheet12!$A$26</c:f>
              <c:strCache>
                <c:ptCount val="1"/>
                <c:pt idx="0">
                  <c:v>Vehicle</c:v>
                </c:pt>
              </c:strCache>
            </c:strRef>
          </c:tx>
          <c:cat>
            <c:numRef>
              <c:f>[1]Sheet12!$B$23:$V$23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</c:numCache>
            </c:numRef>
          </c:cat>
          <c:val>
            <c:numRef>
              <c:f>[1]Sheet12!$B$26:$V$26</c:f>
              <c:numCache>
                <c:formatCode>General</c:formatCode>
                <c:ptCount val="21"/>
                <c:pt idx="0">
                  <c:v>11.2</c:v>
                </c:pt>
                <c:pt idx="2">
                  <c:v>8</c:v>
                </c:pt>
                <c:pt idx="20">
                  <c:v>4.5999999999999996</c:v>
                </c:pt>
              </c:numCache>
            </c:numRef>
          </c:val>
        </c:ser>
        <c:dLbls/>
        <c:marker val="1"/>
        <c:axId val="116670464"/>
        <c:axId val="116672000"/>
      </c:lineChart>
      <c:catAx>
        <c:axId val="116670464"/>
        <c:scaling>
          <c:orientation val="minMax"/>
        </c:scaling>
        <c:delete val="1"/>
        <c:axPos val="b"/>
        <c:numFmt formatCode="General" sourceLinked="1"/>
        <c:tickLblPos val="none"/>
        <c:crossAx val="116672000"/>
        <c:crosses val="autoZero"/>
        <c:auto val="1"/>
        <c:lblAlgn val="ctr"/>
        <c:lblOffset val="100"/>
      </c:catAx>
      <c:valAx>
        <c:axId val="11667200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166704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span"/>
  </c:chart>
  <c:txPr>
    <a:bodyPr/>
    <a:lstStyle/>
    <a:p>
      <a:pPr>
        <a:defRPr>
          <a:solidFill>
            <a:srgbClr val="000000"/>
          </a:solidFill>
        </a:defRPr>
      </a:pPr>
      <a:endParaRPr lang="fr-FR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77A24-9D21-8745-9A51-FDA483CCFB00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8DF92-CFAC-8045-8846-B10C3796B2E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03839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E7DD7-EDD5-5D43-A083-8A972F445E92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95466-FAE5-2F40-8C86-807F77501FB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60658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95466-FAE5-2F40-8C86-807F77501FBE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0DC4-3F64-9844-A00A-B9CE825D85A4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F25-1872-7C43-83F3-EA7234F565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0DC4-3F64-9844-A00A-B9CE825D85A4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F25-1872-7C43-83F3-EA7234F565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0DC4-3F64-9844-A00A-B9CE825D85A4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F25-1872-7C43-83F3-EA7234F565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38415"/>
            <a:ext cx="8229600" cy="4944395"/>
          </a:xfrm>
        </p:spPr>
        <p:txBody>
          <a:bodyPr/>
          <a:lstStyle>
            <a:lvl1pPr>
              <a:buNone/>
              <a:defRPr sz="1800">
                <a:solidFill>
                  <a:schemeClr val="tx1"/>
                </a:solidFill>
              </a:defRPr>
            </a:lvl1pPr>
            <a:lvl2pPr>
              <a:buFont typeface="Arial"/>
              <a:buChar char="•"/>
              <a:defRPr sz="1800">
                <a:solidFill>
                  <a:schemeClr val="tx1"/>
                </a:solidFill>
              </a:defRPr>
            </a:lvl2pPr>
            <a:lvl3pPr>
              <a:buClrTx/>
              <a:buSzPct val="75000"/>
              <a:defRPr sz="1600">
                <a:solidFill>
                  <a:schemeClr val="tx1"/>
                </a:solidFill>
              </a:defRPr>
            </a:lvl3pPr>
            <a:lvl4pPr>
              <a:buFontTx/>
              <a:buNone/>
              <a:defRPr sz="1800">
                <a:solidFill>
                  <a:schemeClr val="tx1"/>
                </a:solidFill>
              </a:defRPr>
            </a:lvl4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	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0" y="149927"/>
            <a:ext cx="9144000" cy="888488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3200">
                <a:solidFill>
                  <a:srgbClr val="0E0C0B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pic>
        <p:nvPicPr>
          <p:cNvPr id="5" name="Image 4" descr="logofond09cmjn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8918" y="5750315"/>
            <a:ext cx="975400" cy="9754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0DC4-3F64-9844-A00A-B9CE825D85A4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F25-1872-7C43-83F3-EA7234F565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0DC4-3F64-9844-A00A-B9CE825D85A4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F25-1872-7C43-83F3-EA7234F565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0DC4-3F64-9844-A00A-B9CE825D85A4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F25-1872-7C43-83F3-EA7234F565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0DC4-3F64-9844-A00A-B9CE825D85A4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F25-1872-7C43-83F3-EA7234F565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0DC4-3F64-9844-A00A-B9CE825D85A4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F25-1872-7C43-83F3-EA7234F565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0DC4-3F64-9844-A00A-B9CE825D85A4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F25-1872-7C43-83F3-EA7234F565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0DC4-3F64-9844-A00A-B9CE825D85A4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F25-1872-7C43-83F3-EA7234F565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50DC4-3F64-9844-A00A-B9CE825D85A4}" type="datetimeFigureOut">
              <a:rPr lang="fr-FR" smtClean="0"/>
              <a:pPr/>
              <a:t>16/07/2012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0CF25-1872-7C43-83F3-EA7234F565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36666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AV"/><Relationship Id="rId6" Type="http://schemas.openxmlformats.org/officeDocument/2006/relationships/image" Target="../media/image3.png"/><Relationship Id="rId5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0.WAV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2.WAV"/><Relationship Id="rId5" Type="http://schemas.openxmlformats.org/officeDocument/2006/relationships/image" Target="../media/image15.png"/><Relationship Id="rId4" Type="http://schemas.microsoft.com/office/2007/relationships/media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3.WAV"/><Relationship Id="rId6" Type="http://schemas.microsoft.com/office/2007/relationships/media" Target="../media/media13.WAV"/><Relationship Id="rId5" Type="http://schemas.openxmlformats.org/officeDocument/2006/relationships/image" Target="../media/image18.jpeg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4.WAV"/><Relationship Id="rId5" Type="http://schemas.openxmlformats.org/officeDocument/2006/relationships/image" Target="../media/image21.png"/><Relationship Id="rId4" Type="http://schemas.microsoft.com/office/2007/relationships/media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5.WAV"/><Relationship Id="rId6" Type="http://schemas.microsoft.com/office/2007/relationships/media" Target="../media/media15.WAV"/><Relationship Id="rId5" Type="http://schemas.openxmlformats.org/officeDocument/2006/relationships/image" Target="../media/image17.tiff"/><Relationship Id="rId4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media" Target="../media/media5.WAV"/><Relationship Id="rId2" Type="http://schemas.openxmlformats.org/officeDocument/2006/relationships/audio" Target="../media/media5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oleObject" Target="../embeddings/Document_Microsoft_Office_Word_97_-_20031.doc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WAV"/><Relationship Id="rId6" Type="http://schemas.microsoft.com/office/2007/relationships/media" Target="../media/media7.WAV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WAV"/><Relationship Id="rId6" Type="http://schemas.microsoft.com/office/2007/relationships/media" Target="../media/media8.WAV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WAV"/><Relationship Id="rId6" Type="http://schemas.openxmlformats.org/officeDocument/2006/relationships/image" Target="../media/image3.png"/><Relationship Id="rId5" Type="http://schemas.microsoft.com/office/2007/relationships/media" Target="../media/media9.WAV"/><Relationship Id="rId4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51197"/>
            <a:ext cx="9144000" cy="1907993"/>
          </a:xfrm>
          <a:solidFill>
            <a:schemeClr val="bg1"/>
          </a:solidFill>
        </p:spPr>
        <p:txBody>
          <a:bodyPr anchor="ctr">
            <a:normAutofit fontScale="90000"/>
          </a:bodyPr>
          <a:lstStyle/>
          <a:p>
            <a:r>
              <a:rPr lang="fr-FR" sz="4000" dirty="0" smtClean="0">
                <a:solidFill>
                  <a:srgbClr val="000000"/>
                </a:solidFill>
              </a:rPr>
              <a:t>Dermatites prurigineuses : </a:t>
            </a:r>
            <a:br>
              <a:rPr lang="fr-FR" sz="4000" dirty="0" smtClean="0">
                <a:solidFill>
                  <a:srgbClr val="000000"/>
                </a:solidFill>
              </a:rPr>
            </a:br>
            <a:r>
              <a:rPr lang="fr-FR" sz="4000" dirty="0" smtClean="0">
                <a:solidFill>
                  <a:srgbClr val="000000"/>
                </a:solidFill>
              </a:rPr>
              <a:t>Un nouveau regard sur la </a:t>
            </a:r>
            <a:r>
              <a:rPr lang="fr-FR" sz="4000" smtClean="0">
                <a:solidFill>
                  <a:srgbClr val="000000"/>
                </a:solidFill>
              </a:rPr>
              <a:t>thérapie multimodale</a:t>
            </a:r>
            <a:r>
              <a:rPr lang="fr-FR" dirty="0" smtClean="0">
                <a:solidFill>
                  <a:srgbClr val="000000"/>
                </a:solidFill>
              </a:rPr>
              <a:t/>
            </a:r>
            <a:br>
              <a:rPr lang="fr-FR" dirty="0" smtClean="0">
                <a:solidFill>
                  <a:srgbClr val="000000"/>
                </a:solidFill>
              </a:rPr>
            </a:br>
            <a:endParaRPr lang="fr-FR" sz="1778" dirty="0">
              <a:solidFill>
                <a:srgbClr val="000000"/>
              </a:solidFill>
            </a:endParaRPr>
          </a:p>
        </p:txBody>
      </p:sp>
      <p:pic>
        <p:nvPicPr>
          <p:cNvPr id="5" name="Image 4" descr="logofond09cmj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879" y="65376"/>
            <a:ext cx="1056518" cy="105651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1" name="TextBox 4"/>
          <p:cNvSpPr txBox="1"/>
          <p:nvPr/>
        </p:nvSpPr>
        <p:spPr>
          <a:xfrm>
            <a:off x="5654111" y="2295071"/>
            <a:ext cx="329030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Serge </a:t>
            </a:r>
            <a:r>
              <a:rPr lang="en-US" dirty="0" err="1" smtClean="0"/>
              <a:t>Martinod</a:t>
            </a:r>
            <a:endParaRPr lang="en-US" dirty="0" smtClean="0"/>
          </a:p>
          <a:p>
            <a:pPr algn="ctr"/>
            <a:r>
              <a:rPr lang="en-US" dirty="0" err="1" smtClean="0"/>
              <a:t>Arcanatura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University </a:t>
            </a:r>
            <a:r>
              <a:rPr lang="en-US" smtClean="0"/>
              <a:t>of </a:t>
            </a:r>
            <a:r>
              <a:rPr lang="en-US" dirty="0" err="1" smtClean="0"/>
              <a:t>C</a:t>
            </a:r>
            <a:r>
              <a:rPr lang="en-US" smtClean="0"/>
              <a:t>onnecticut </a:t>
            </a:r>
            <a:r>
              <a:rPr lang="en-US" dirty="0" smtClean="0"/>
              <a:t>TIP</a:t>
            </a:r>
          </a:p>
          <a:p>
            <a:pPr algn="ctr"/>
            <a:r>
              <a:rPr lang="en-US" dirty="0" smtClean="0"/>
              <a:t>1084 </a:t>
            </a:r>
            <a:r>
              <a:rPr lang="en-US" dirty="0" err="1" smtClean="0"/>
              <a:t>Shennecossett</a:t>
            </a:r>
            <a:r>
              <a:rPr lang="en-US" dirty="0" smtClean="0"/>
              <a:t> Road</a:t>
            </a:r>
          </a:p>
          <a:p>
            <a:pPr algn="ctr"/>
            <a:r>
              <a:rPr lang="en-US" dirty="0" smtClean="0"/>
              <a:t>Groton CT 06340 USA</a:t>
            </a:r>
          </a:p>
          <a:p>
            <a:pPr algn="ctr"/>
            <a:r>
              <a:rPr lang="en-US" dirty="0" err="1"/>
              <a:t>s</a:t>
            </a:r>
            <a:r>
              <a:rPr lang="en-US" dirty="0" err="1" smtClean="0"/>
              <a:t>erge.martinod@arcanatura.com</a:t>
            </a:r>
            <a:endParaRPr lang="en-US" dirty="0"/>
          </a:p>
        </p:txBody>
      </p:sp>
      <p:pic>
        <p:nvPicPr>
          <p:cNvPr id="12" name="Picture 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579" y="4800643"/>
            <a:ext cx="1752600" cy="176154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8" name="~PP1111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914400" eaLnBrk="0" fontAlgn="base" hangingPunct="0">
              <a:spcAft>
                <a:spcPct val="0"/>
              </a:spcAft>
              <a:defRPr/>
            </a:pPr>
            <a:r>
              <a:rPr lang="en-US" kern="0" dirty="0" err="1" smtClean="0">
                <a:solidFill>
                  <a:srgbClr val="000000"/>
                </a:solidFill>
              </a:rPr>
              <a:t>Origine</a:t>
            </a:r>
            <a:r>
              <a:rPr lang="en-US" kern="0" dirty="0" smtClean="0">
                <a:solidFill>
                  <a:srgbClr val="000000"/>
                </a:solidFill>
              </a:rPr>
              <a:t> des </a:t>
            </a:r>
            <a:r>
              <a:rPr lang="en-US" kern="0" dirty="0" err="1" smtClean="0">
                <a:solidFill>
                  <a:srgbClr val="000000"/>
                </a:solidFill>
              </a:rPr>
              <a:t>médiateurs</a:t>
            </a:r>
            <a:r>
              <a:rPr lang="en-US" kern="0" dirty="0" smtClean="0">
                <a:solidFill>
                  <a:srgbClr val="000000"/>
                </a:solidFill>
              </a:rPr>
              <a:t> </a:t>
            </a:r>
            <a:r>
              <a:rPr lang="en-US" kern="0" dirty="0" err="1" smtClean="0">
                <a:solidFill>
                  <a:srgbClr val="000000"/>
                </a:solidFill>
              </a:rPr>
              <a:t>lipidiques</a:t>
            </a:r>
            <a:r>
              <a:rPr lang="en-US" kern="0" dirty="0" smtClean="0">
                <a:solidFill>
                  <a:srgbClr val="000000"/>
                </a:solidFill>
              </a:rPr>
              <a:t> </a:t>
            </a:r>
            <a:br>
              <a:rPr lang="en-US" kern="0" dirty="0" smtClean="0">
                <a:solidFill>
                  <a:srgbClr val="000000"/>
                </a:solidFill>
              </a:rPr>
            </a:br>
            <a:r>
              <a:rPr lang="en-US" kern="0" dirty="0" smtClean="0">
                <a:solidFill>
                  <a:srgbClr val="000000"/>
                </a:solidFill>
              </a:rPr>
              <a:t>de </a:t>
            </a:r>
            <a:r>
              <a:rPr lang="en-US" kern="0" dirty="0" err="1" smtClean="0">
                <a:solidFill>
                  <a:srgbClr val="000000"/>
                </a:solidFill>
              </a:rPr>
              <a:t>l’inflammation</a:t>
            </a:r>
            <a:r>
              <a:rPr lang="en-US" kern="0" dirty="0" smtClean="0">
                <a:solidFill>
                  <a:srgbClr val="000000"/>
                </a:solidFill>
              </a:rPr>
              <a:t> et de la </a:t>
            </a:r>
            <a:r>
              <a:rPr lang="en-US" kern="0" dirty="0" err="1" smtClean="0">
                <a:solidFill>
                  <a:srgbClr val="000000"/>
                </a:solidFill>
              </a:rPr>
              <a:t>résolution</a:t>
            </a:r>
            <a:endParaRPr lang="en-US" kern="0" dirty="0" smtClean="0">
              <a:solidFill>
                <a:srgbClr val="000000"/>
              </a:solidFill>
            </a:endParaRPr>
          </a:p>
        </p:txBody>
      </p:sp>
      <p:sp>
        <p:nvSpPr>
          <p:cNvPr id="122" name="TextBox 4"/>
          <p:cNvSpPr txBox="1">
            <a:spLocks noChangeArrowheads="1"/>
          </p:cNvSpPr>
          <p:nvPr/>
        </p:nvSpPr>
        <p:spPr bwMode="auto">
          <a:xfrm>
            <a:off x="1164378" y="1109582"/>
            <a:ext cx="1020870" cy="369332"/>
          </a:xfrm>
          <a:prstGeom prst="rect">
            <a:avLst/>
          </a:prstGeom>
          <a:ln>
            <a:noFill/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noAutofit/>
          </a:bodyPr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Oméga</a:t>
            </a:r>
            <a:r>
              <a:rPr lang="en-US" dirty="0" smtClean="0">
                <a:solidFill>
                  <a:srgbClr val="000000"/>
                </a:solidFill>
              </a:rPr>
              <a:t> 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" name="TextBox 5"/>
          <p:cNvSpPr txBox="1">
            <a:spLocks noChangeArrowheads="1"/>
          </p:cNvSpPr>
          <p:nvPr/>
        </p:nvSpPr>
        <p:spPr bwMode="auto">
          <a:xfrm>
            <a:off x="5923703" y="1109582"/>
            <a:ext cx="1020870" cy="369332"/>
          </a:xfrm>
          <a:prstGeom prst="rect">
            <a:avLst/>
          </a:prstGeom>
          <a:ln>
            <a:noFill/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Oméga</a:t>
            </a:r>
            <a:r>
              <a:rPr lang="en-US" dirty="0" smtClean="0">
                <a:solidFill>
                  <a:srgbClr val="000000"/>
                </a:solidFill>
              </a:rPr>
              <a:t> 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" name="TextBox 7"/>
          <p:cNvSpPr txBox="1">
            <a:spLocks noChangeArrowheads="1"/>
          </p:cNvSpPr>
          <p:nvPr/>
        </p:nvSpPr>
        <p:spPr bwMode="auto">
          <a:xfrm>
            <a:off x="837422" y="2643218"/>
            <a:ext cx="1674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>
                <a:latin typeface="Calibri" pitchFamily="34" charset="0"/>
              </a:rPr>
              <a:t>Acide</a:t>
            </a:r>
            <a:r>
              <a:rPr lang="en-US" sz="1400" dirty="0">
                <a:latin typeface="Calibri" pitchFamily="34" charset="0"/>
              </a:rPr>
              <a:t> </a:t>
            </a:r>
            <a:r>
              <a:rPr lang="en-US" sz="1400" dirty="0" err="1">
                <a:latin typeface="Calibri" pitchFamily="34" charset="0"/>
              </a:rPr>
              <a:t>arachidonique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26" name="TextBox 8"/>
          <p:cNvSpPr txBox="1">
            <a:spLocks noChangeArrowheads="1"/>
          </p:cNvSpPr>
          <p:nvPr/>
        </p:nvSpPr>
        <p:spPr bwMode="auto">
          <a:xfrm>
            <a:off x="243124" y="3590507"/>
            <a:ext cx="13393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Calibri" pitchFamily="34" charset="0"/>
              </a:rPr>
              <a:t>2-series</a:t>
            </a:r>
          </a:p>
          <a:p>
            <a:pPr algn="ctr"/>
            <a:r>
              <a:rPr lang="en-US" sz="1400" dirty="0" err="1">
                <a:latin typeface="Calibri" pitchFamily="34" charset="0"/>
              </a:rPr>
              <a:t>Prostaglandines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27" name="TextBox 9"/>
          <p:cNvSpPr txBox="1">
            <a:spLocks noChangeArrowheads="1"/>
          </p:cNvSpPr>
          <p:nvPr/>
        </p:nvSpPr>
        <p:spPr bwMode="auto">
          <a:xfrm>
            <a:off x="1600200" y="3590507"/>
            <a:ext cx="112118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4-series</a:t>
            </a:r>
          </a:p>
          <a:p>
            <a:r>
              <a:rPr lang="en-US" sz="1400" dirty="0" err="1">
                <a:latin typeface="Calibri" pitchFamily="34" charset="0"/>
              </a:rPr>
              <a:t>Leukotriènes</a:t>
            </a:r>
            <a:endParaRPr lang="en-US" sz="14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</p:txBody>
      </p:sp>
      <p:sp>
        <p:nvSpPr>
          <p:cNvPr id="128" name="TextBox 10"/>
          <p:cNvSpPr txBox="1">
            <a:spLocks noChangeArrowheads="1"/>
          </p:cNvSpPr>
          <p:nvPr/>
        </p:nvSpPr>
        <p:spPr bwMode="auto">
          <a:xfrm>
            <a:off x="2819400" y="3861970"/>
            <a:ext cx="8596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>
                <a:latin typeface="Calibri" pitchFamily="34" charset="0"/>
              </a:rPr>
              <a:t>Lipoxines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29" name="TextBox 11"/>
          <p:cNvSpPr txBox="1">
            <a:spLocks noChangeArrowheads="1"/>
          </p:cNvSpPr>
          <p:nvPr/>
        </p:nvSpPr>
        <p:spPr bwMode="auto">
          <a:xfrm>
            <a:off x="4491456" y="1562887"/>
            <a:ext cx="1680744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Calibri" pitchFamily="34" charset="0"/>
              </a:rPr>
              <a:t>EPA </a:t>
            </a:r>
            <a:r>
              <a:rPr lang="en-US" sz="1400" dirty="0" err="1">
                <a:latin typeface="Calibri" pitchFamily="34" charset="0"/>
              </a:rPr>
              <a:t>estérifié</a:t>
            </a:r>
            <a:r>
              <a:rPr lang="en-US" sz="1400" dirty="0">
                <a:latin typeface="Calibri" pitchFamily="34" charset="0"/>
              </a:rPr>
              <a:t> </a:t>
            </a:r>
          </a:p>
          <a:p>
            <a:pPr algn="ctr"/>
            <a:r>
              <a:rPr lang="en-US" sz="1400" dirty="0" err="1">
                <a:latin typeface="Calibri" pitchFamily="34" charset="0"/>
              </a:rPr>
              <a:t>dans</a:t>
            </a:r>
            <a:r>
              <a:rPr lang="en-US" sz="1400" dirty="0">
                <a:latin typeface="Calibri" pitchFamily="34" charset="0"/>
              </a:rPr>
              <a:t> les membranes</a:t>
            </a:r>
          </a:p>
        </p:txBody>
      </p:sp>
      <p:sp>
        <p:nvSpPr>
          <p:cNvPr id="130" name="TextBox 12"/>
          <p:cNvSpPr txBox="1">
            <a:spLocks noChangeArrowheads="1"/>
          </p:cNvSpPr>
          <p:nvPr/>
        </p:nvSpPr>
        <p:spPr bwMode="auto">
          <a:xfrm>
            <a:off x="6775674" y="1562887"/>
            <a:ext cx="1680744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Calibri" pitchFamily="34" charset="0"/>
              </a:rPr>
              <a:t>DHA </a:t>
            </a:r>
            <a:r>
              <a:rPr lang="en-US" sz="1400" dirty="0" err="1">
                <a:latin typeface="Calibri" pitchFamily="34" charset="0"/>
              </a:rPr>
              <a:t>estérifié</a:t>
            </a:r>
            <a:r>
              <a:rPr lang="en-US" sz="1400" dirty="0">
                <a:latin typeface="Calibri" pitchFamily="34" charset="0"/>
              </a:rPr>
              <a:t> </a:t>
            </a:r>
          </a:p>
          <a:p>
            <a:pPr algn="ctr"/>
            <a:r>
              <a:rPr lang="en-US" sz="1400" dirty="0" err="1">
                <a:latin typeface="Calibri" pitchFamily="34" charset="0"/>
              </a:rPr>
              <a:t>dans</a:t>
            </a:r>
            <a:r>
              <a:rPr lang="en-US" sz="1400" dirty="0">
                <a:latin typeface="Calibri" pitchFamily="34" charset="0"/>
              </a:rPr>
              <a:t> les membranes</a:t>
            </a:r>
          </a:p>
        </p:txBody>
      </p:sp>
      <p:sp>
        <p:nvSpPr>
          <p:cNvPr id="131" name="TextBox 13"/>
          <p:cNvSpPr txBox="1">
            <a:spLocks noChangeArrowheads="1"/>
          </p:cNvSpPr>
          <p:nvPr/>
        </p:nvSpPr>
        <p:spPr bwMode="auto">
          <a:xfrm>
            <a:off x="4404039" y="2492207"/>
            <a:ext cx="190228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latin typeface="Calibri" pitchFamily="34" charset="0"/>
              </a:rPr>
              <a:t>Acide</a:t>
            </a:r>
            <a:r>
              <a:rPr lang="en-US" sz="1400" dirty="0">
                <a:latin typeface="Calibri" pitchFamily="34" charset="0"/>
              </a:rPr>
              <a:t> </a:t>
            </a:r>
          </a:p>
          <a:p>
            <a:pPr algn="ctr"/>
            <a:r>
              <a:rPr lang="en-US" sz="1600" dirty="0" err="1" smtClean="0">
                <a:latin typeface="Calibri" pitchFamily="34" charset="0"/>
              </a:rPr>
              <a:t>eicosapentaenoïque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32" name="TextBox 14"/>
          <p:cNvSpPr txBox="1">
            <a:spLocks noChangeArrowheads="1"/>
          </p:cNvSpPr>
          <p:nvPr/>
        </p:nvSpPr>
        <p:spPr bwMode="auto">
          <a:xfrm>
            <a:off x="6868011" y="2523708"/>
            <a:ext cx="16722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latin typeface="Calibri" pitchFamily="34" charset="0"/>
              </a:rPr>
              <a:t>Acide</a:t>
            </a:r>
            <a:r>
              <a:rPr lang="en-US" sz="1400" dirty="0">
                <a:latin typeface="Calibri" pitchFamily="34" charset="0"/>
              </a:rPr>
              <a:t> </a:t>
            </a:r>
          </a:p>
          <a:p>
            <a:pPr algn="ctr"/>
            <a:r>
              <a:rPr lang="en-US" sz="1400" dirty="0" err="1" smtClean="0">
                <a:latin typeface="Calibri" pitchFamily="34" charset="0"/>
              </a:rPr>
              <a:t>docosahexaenoïque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34" name="Rectangle 16"/>
          <p:cNvSpPr>
            <a:spLocks noChangeArrowheads="1"/>
          </p:cNvSpPr>
          <p:nvPr/>
        </p:nvSpPr>
        <p:spPr bwMode="auto">
          <a:xfrm>
            <a:off x="5483769" y="2184430"/>
            <a:ext cx="5180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E4BCB"/>
                </a:solidFill>
                <a:latin typeface="Calibri" pitchFamily="34" charset="0"/>
              </a:rPr>
              <a:t>PLA</a:t>
            </a:r>
            <a:r>
              <a:rPr lang="en-US" sz="1400" baseline="-25000" dirty="0">
                <a:solidFill>
                  <a:srgbClr val="3E4BCB"/>
                </a:solidFill>
                <a:latin typeface="Calibri" pitchFamily="34" charset="0"/>
              </a:rPr>
              <a:t>2</a:t>
            </a:r>
            <a:endParaRPr lang="en-US" sz="1400" dirty="0">
              <a:solidFill>
                <a:srgbClr val="3E4BCB"/>
              </a:solidFill>
              <a:latin typeface="Calibri" pitchFamily="34" charset="0"/>
            </a:endParaRPr>
          </a:p>
        </p:txBody>
      </p:sp>
      <p:sp>
        <p:nvSpPr>
          <p:cNvPr id="124" name="TextBox 6"/>
          <p:cNvSpPr txBox="1">
            <a:spLocks noChangeArrowheads="1"/>
          </p:cNvSpPr>
          <p:nvPr/>
        </p:nvSpPr>
        <p:spPr bwMode="auto">
          <a:xfrm>
            <a:off x="839788" y="1562404"/>
            <a:ext cx="1979612" cy="7386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Calibri" pitchFamily="34" charset="0"/>
              </a:rPr>
              <a:t>Acide</a:t>
            </a:r>
            <a:r>
              <a:rPr lang="en-US" sz="1400" dirty="0">
                <a:latin typeface="Calibri" pitchFamily="34" charset="0"/>
              </a:rPr>
              <a:t> </a:t>
            </a:r>
            <a:r>
              <a:rPr lang="en-US" sz="1400" dirty="0" err="1">
                <a:latin typeface="Calibri" pitchFamily="34" charset="0"/>
              </a:rPr>
              <a:t>arachidonique</a:t>
            </a:r>
            <a:endParaRPr lang="en-US" sz="1400" dirty="0">
              <a:latin typeface="Calibri" pitchFamily="34" charset="0"/>
            </a:endParaRPr>
          </a:p>
          <a:p>
            <a:pPr algn="ctr"/>
            <a:r>
              <a:rPr lang="en-US" sz="1400" dirty="0" err="1">
                <a:latin typeface="Calibri" pitchFamily="34" charset="0"/>
              </a:rPr>
              <a:t>dans</a:t>
            </a:r>
            <a:r>
              <a:rPr lang="en-US" sz="1400" dirty="0">
                <a:latin typeface="Calibri" pitchFamily="34" charset="0"/>
              </a:rPr>
              <a:t> les </a:t>
            </a:r>
            <a:r>
              <a:rPr lang="en-US" sz="1400" dirty="0" err="1">
                <a:latin typeface="Calibri" pitchFamily="34" charset="0"/>
              </a:rPr>
              <a:t>phospholipides</a:t>
            </a:r>
            <a:r>
              <a:rPr lang="en-US" sz="1400" dirty="0">
                <a:latin typeface="Calibri" pitchFamily="34" charset="0"/>
              </a:rPr>
              <a:t> </a:t>
            </a:r>
          </a:p>
          <a:p>
            <a:pPr algn="ctr"/>
            <a:r>
              <a:rPr lang="en-US" sz="1400" dirty="0">
                <a:latin typeface="Calibri" pitchFamily="34" charset="0"/>
              </a:rPr>
              <a:t>de membranes</a:t>
            </a:r>
          </a:p>
        </p:txBody>
      </p:sp>
      <p:cxnSp>
        <p:nvCxnSpPr>
          <p:cNvPr id="136" name="Straight Arrow Connector 19"/>
          <p:cNvCxnSpPr>
            <a:cxnSpLocks noChangeShapeType="1"/>
          </p:cNvCxnSpPr>
          <p:nvPr/>
        </p:nvCxnSpPr>
        <p:spPr bwMode="auto">
          <a:xfrm rot="5400000">
            <a:off x="1485901" y="2494925"/>
            <a:ext cx="381000" cy="31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37" name="Straight Arrow Connector 21"/>
          <p:cNvCxnSpPr>
            <a:cxnSpLocks noChangeShapeType="1"/>
          </p:cNvCxnSpPr>
          <p:nvPr/>
        </p:nvCxnSpPr>
        <p:spPr bwMode="auto">
          <a:xfrm rot="5400000">
            <a:off x="5106194" y="2337624"/>
            <a:ext cx="457200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38" name="Straight Arrow Connector 23"/>
          <p:cNvCxnSpPr>
            <a:cxnSpLocks noChangeShapeType="1"/>
          </p:cNvCxnSpPr>
          <p:nvPr/>
        </p:nvCxnSpPr>
        <p:spPr bwMode="auto">
          <a:xfrm rot="5400000">
            <a:off x="7430294" y="2374136"/>
            <a:ext cx="381000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5" name="Straight Arrow Connector 45"/>
          <p:cNvCxnSpPr>
            <a:cxnSpLocks noChangeShapeType="1"/>
          </p:cNvCxnSpPr>
          <p:nvPr/>
        </p:nvCxnSpPr>
        <p:spPr bwMode="auto">
          <a:xfrm rot="16200000" flipH="1">
            <a:off x="2095500" y="4383361"/>
            <a:ext cx="3810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er 184"/>
          <p:cNvGrpSpPr/>
          <p:nvPr/>
        </p:nvGrpSpPr>
        <p:grpSpPr>
          <a:xfrm>
            <a:off x="379413" y="4151139"/>
            <a:ext cx="1146175" cy="500510"/>
            <a:chOff x="379413" y="4151139"/>
            <a:chExt cx="1146175" cy="500510"/>
          </a:xfrm>
        </p:grpSpPr>
        <p:cxnSp>
          <p:nvCxnSpPr>
            <p:cNvPr id="143" name="Straight Connector 41"/>
            <p:cNvCxnSpPr>
              <a:cxnSpLocks noChangeShapeType="1"/>
            </p:cNvCxnSpPr>
            <p:nvPr/>
          </p:nvCxnSpPr>
          <p:spPr bwMode="auto">
            <a:xfrm rot="16200000" flipH="1">
              <a:off x="814959" y="4248993"/>
              <a:ext cx="195709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4" name="Straight Connector 43"/>
            <p:cNvCxnSpPr>
              <a:cxnSpLocks noChangeShapeType="1"/>
            </p:cNvCxnSpPr>
            <p:nvPr/>
          </p:nvCxnSpPr>
          <p:spPr bwMode="auto">
            <a:xfrm>
              <a:off x="381000" y="4345261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6" name="Straight Arrow Connector 48"/>
            <p:cNvCxnSpPr>
              <a:cxnSpLocks noChangeShapeType="1"/>
            </p:cNvCxnSpPr>
            <p:nvPr/>
          </p:nvCxnSpPr>
          <p:spPr bwMode="auto">
            <a:xfrm rot="5400000">
              <a:off x="228601" y="4497661"/>
              <a:ext cx="304800" cy="317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47" name="Straight Arrow Connector 50"/>
            <p:cNvCxnSpPr>
              <a:cxnSpLocks noChangeShapeType="1"/>
            </p:cNvCxnSpPr>
            <p:nvPr/>
          </p:nvCxnSpPr>
          <p:spPr bwMode="auto">
            <a:xfrm rot="5400000">
              <a:off x="1371601" y="4497661"/>
              <a:ext cx="304800" cy="317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cxnSp>
        <p:nvCxnSpPr>
          <p:cNvPr id="148" name="Straight Arrow Connector 52"/>
          <p:cNvCxnSpPr>
            <a:cxnSpLocks noChangeShapeType="1"/>
          </p:cNvCxnSpPr>
          <p:nvPr/>
        </p:nvCxnSpPr>
        <p:spPr bwMode="auto">
          <a:xfrm rot="5400000">
            <a:off x="3086894" y="4384155"/>
            <a:ext cx="3810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9" name="TextBox 53"/>
          <p:cNvSpPr txBox="1">
            <a:spLocks noChangeArrowheads="1"/>
          </p:cNvSpPr>
          <p:nvPr/>
        </p:nvSpPr>
        <p:spPr bwMode="auto">
          <a:xfrm>
            <a:off x="60325" y="4659132"/>
            <a:ext cx="3673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accent3"/>
                </a:solidFill>
                <a:latin typeface="Calibri" pitchFamily="34" charset="0"/>
              </a:rPr>
              <a:t>Anti infl.               </a:t>
            </a:r>
            <a:r>
              <a:rPr lang="en-US" sz="1400" dirty="0">
                <a:solidFill>
                  <a:srgbClr val="FF0000"/>
                </a:solidFill>
                <a:latin typeface="Calibri" pitchFamily="34" charset="0"/>
              </a:rPr>
              <a:t>Infl.              Infl.          </a:t>
            </a:r>
            <a:r>
              <a:rPr lang="en-US" sz="1400" dirty="0">
                <a:solidFill>
                  <a:srgbClr val="72CB2E"/>
                </a:solidFill>
                <a:latin typeface="Calibri" pitchFamily="34" charset="0"/>
              </a:rPr>
              <a:t>Anti-</a:t>
            </a:r>
            <a:r>
              <a:rPr lang="en-US" sz="1400" dirty="0" err="1">
                <a:solidFill>
                  <a:srgbClr val="72CB2E"/>
                </a:solidFill>
                <a:latin typeface="Calibri" pitchFamily="34" charset="0"/>
              </a:rPr>
              <a:t>infl</a:t>
            </a:r>
            <a:r>
              <a:rPr lang="en-US" sz="1400" dirty="0">
                <a:solidFill>
                  <a:srgbClr val="66FF33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50" name="TextBox 54"/>
          <p:cNvSpPr txBox="1">
            <a:spLocks noChangeArrowheads="1"/>
          </p:cNvSpPr>
          <p:nvPr/>
        </p:nvSpPr>
        <p:spPr bwMode="auto">
          <a:xfrm>
            <a:off x="609600" y="2980907"/>
            <a:ext cx="450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3E4BCB"/>
                </a:solidFill>
                <a:latin typeface="Calibri" pitchFamily="34" charset="0"/>
              </a:rPr>
              <a:t>Cox</a:t>
            </a:r>
          </a:p>
        </p:txBody>
      </p:sp>
      <p:sp>
        <p:nvSpPr>
          <p:cNvPr id="151" name="TextBox 55"/>
          <p:cNvSpPr txBox="1">
            <a:spLocks noChangeArrowheads="1"/>
          </p:cNvSpPr>
          <p:nvPr/>
        </p:nvSpPr>
        <p:spPr bwMode="auto">
          <a:xfrm>
            <a:off x="2057400" y="2980907"/>
            <a:ext cx="576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3E4BCB"/>
                </a:solidFill>
                <a:latin typeface="Calibri" pitchFamily="34" charset="0"/>
              </a:rPr>
              <a:t>5-Lox</a:t>
            </a:r>
          </a:p>
        </p:txBody>
      </p:sp>
      <p:grpSp>
        <p:nvGrpSpPr>
          <p:cNvPr id="4" name="Grouper 113"/>
          <p:cNvGrpSpPr/>
          <p:nvPr/>
        </p:nvGrpSpPr>
        <p:grpSpPr>
          <a:xfrm>
            <a:off x="838200" y="2980907"/>
            <a:ext cx="2592388" cy="534988"/>
            <a:chOff x="838200" y="2980907"/>
            <a:chExt cx="2592388" cy="534988"/>
          </a:xfrm>
        </p:grpSpPr>
        <p:cxnSp>
          <p:nvCxnSpPr>
            <p:cNvPr id="139" name="Straight Connector 27"/>
            <p:cNvCxnSpPr>
              <a:cxnSpLocks noChangeShapeType="1"/>
            </p:cNvCxnSpPr>
            <p:nvPr/>
          </p:nvCxnSpPr>
          <p:spPr bwMode="auto">
            <a:xfrm rot="5400000">
              <a:off x="1523207" y="3132513"/>
              <a:ext cx="304800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0" name="Straight Connector 29"/>
            <p:cNvCxnSpPr>
              <a:cxnSpLocks noChangeShapeType="1"/>
            </p:cNvCxnSpPr>
            <p:nvPr/>
          </p:nvCxnSpPr>
          <p:spPr bwMode="auto">
            <a:xfrm>
              <a:off x="838200" y="3285707"/>
              <a:ext cx="25908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1" name="Straight Arrow Connector 32"/>
            <p:cNvCxnSpPr>
              <a:cxnSpLocks noChangeShapeType="1"/>
            </p:cNvCxnSpPr>
            <p:nvPr/>
          </p:nvCxnSpPr>
          <p:spPr bwMode="auto">
            <a:xfrm rot="5400000">
              <a:off x="725488" y="3400007"/>
              <a:ext cx="227012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42" name="Straight Arrow Connector 34"/>
            <p:cNvCxnSpPr>
              <a:cxnSpLocks noChangeShapeType="1"/>
            </p:cNvCxnSpPr>
            <p:nvPr/>
          </p:nvCxnSpPr>
          <p:spPr bwMode="auto">
            <a:xfrm rot="5400000">
              <a:off x="2249488" y="3400007"/>
              <a:ext cx="227012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52" name="Straight Arrow Connector 59"/>
            <p:cNvCxnSpPr>
              <a:cxnSpLocks noChangeShapeType="1"/>
            </p:cNvCxnSpPr>
            <p:nvPr/>
          </p:nvCxnSpPr>
          <p:spPr bwMode="auto">
            <a:xfrm rot="5400000">
              <a:off x="3314701" y="3400007"/>
              <a:ext cx="228600" cy="317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53" name="TextBox 60"/>
          <p:cNvSpPr txBox="1">
            <a:spLocks noChangeArrowheads="1"/>
          </p:cNvSpPr>
          <p:nvPr/>
        </p:nvSpPr>
        <p:spPr bwMode="auto">
          <a:xfrm>
            <a:off x="2895600" y="2977732"/>
            <a:ext cx="1028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3E4BCB"/>
                </a:solidFill>
                <a:latin typeface="Calibri" pitchFamily="34" charset="0"/>
              </a:rPr>
              <a:t>5 et 12- Lox</a:t>
            </a:r>
          </a:p>
        </p:txBody>
      </p:sp>
      <p:grpSp>
        <p:nvGrpSpPr>
          <p:cNvPr id="5" name="Grouper 183"/>
          <p:cNvGrpSpPr/>
          <p:nvPr/>
        </p:nvGrpSpPr>
        <p:grpSpPr>
          <a:xfrm>
            <a:off x="4418013" y="3374297"/>
            <a:ext cx="1603375" cy="376799"/>
            <a:chOff x="4418013" y="3374297"/>
            <a:chExt cx="1603375" cy="376799"/>
          </a:xfrm>
        </p:grpSpPr>
        <p:cxnSp>
          <p:nvCxnSpPr>
            <p:cNvPr id="155" name="Straight Connector 65"/>
            <p:cNvCxnSpPr>
              <a:cxnSpLocks noChangeShapeType="1"/>
            </p:cNvCxnSpPr>
            <p:nvPr/>
          </p:nvCxnSpPr>
          <p:spPr bwMode="auto">
            <a:xfrm>
              <a:off x="4419600" y="3438107"/>
              <a:ext cx="16002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58" name="Straight Arrow Connector 71"/>
            <p:cNvCxnSpPr>
              <a:cxnSpLocks noChangeShapeType="1"/>
            </p:cNvCxnSpPr>
            <p:nvPr/>
          </p:nvCxnSpPr>
          <p:spPr bwMode="auto">
            <a:xfrm rot="5400000">
              <a:off x="4267201" y="3590507"/>
              <a:ext cx="304800" cy="317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59" name="Straight Arrow Connector 73"/>
            <p:cNvCxnSpPr>
              <a:cxnSpLocks noChangeShapeType="1"/>
            </p:cNvCxnSpPr>
            <p:nvPr/>
          </p:nvCxnSpPr>
          <p:spPr bwMode="auto">
            <a:xfrm rot="5400000">
              <a:off x="5070195" y="3561903"/>
              <a:ext cx="376799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0" name="Straight Arrow Connector 75"/>
            <p:cNvCxnSpPr>
              <a:cxnSpLocks noChangeShapeType="1"/>
            </p:cNvCxnSpPr>
            <p:nvPr/>
          </p:nvCxnSpPr>
          <p:spPr bwMode="auto">
            <a:xfrm rot="5400000">
              <a:off x="5867400" y="3590507"/>
              <a:ext cx="306388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61" name="TextBox 79"/>
          <p:cNvSpPr txBox="1">
            <a:spLocks noChangeArrowheads="1"/>
          </p:cNvSpPr>
          <p:nvPr/>
        </p:nvSpPr>
        <p:spPr bwMode="auto">
          <a:xfrm>
            <a:off x="3853927" y="3746404"/>
            <a:ext cx="7535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Calibri" pitchFamily="34" charset="0"/>
              </a:rPr>
              <a:t>3-series</a:t>
            </a:r>
          </a:p>
          <a:p>
            <a:pPr algn="ctr"/>
            <a:r>
              <a:rPr lang="en-US" sz="1400" dirty="0">
                <a:latin typeface="Calibri" pitchFamily="34" charset="0"/>
              </a:rPr>
              <a:t>PG</a:t>
            </a:r>
          </a:p>
        </p:txBody>
      </p:sp>
      <p:sp>
        <p:nvSpPr>
          <p:cNvPr id="162" name="TextBox 80"/>
          <p:cNvSpPr txBox="1">
            <a:spLocks noChangeArrowheads="1"/>
          </p:cNvSpPr>
          <p:nvPr/>
        </p:nvSpPr>
        <p:spPr bwMode="auto">
          <a:xfrm>
            <a:off x="4625002" y="3746404"/>
            <a:ext cx="7941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Calibri" pitchFamily="34" charset="0"/>
              </a:rPr>
              <a:t>5- series </a:t>
            </a:r>
          </a:p>
          <a:p>
            <a:pPr algn="ctr"/>
            <a:r>
              <a:rPr lang="en-US" sz="1400" dirty="0">
                <a:latin typeface="Calibri" pitchFamily="34" charset="0"/>
              </a:rPr>
              <a:t>LT</a:t>
            </a:r>
          </a:p>
        </p:txBody>
      </p:sp>
      <p:sp>
        <p:nvSpPr>
          <p:cNvPr id="163" name="TextBox 81"/>
          <p:cNvSpPr txBox="1">
            <a:spLocks noChangeArrowheads="1"/>
          </p:cNvSpPr>
          <p:nvPr/>
        </p:nvSpPr>
        <p:spPr bwMode="auto">
          <a:xfrm>
            <a:off x="5355181" y="3746404"/>
            <a:ext cx="9164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Calibri" pitchFamily="34" charset="0"/>
              </a:rPr>
              <a:t>E series </a:t>
            </a:r>
          </a:p>
          <a:p>
            <a:pPr algn="ctr"/>
            <a:r>
              <a:rPr lang="en-US" sz="1400" dirty="0" err="1">
                <a:latin typeface="Calibri" pitchFamily="34" charset="0"/>
              </a:rPr>
              <a:t>résolvines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67" name="TextBox 89"/>
          <p:cNvSpPr txBox="1">
            <a:spLocks noChangeArrowheads="1"/>
          </p:cNvSpPr>
          <p:nvPr/>
        </p:nvSpPr>
        <p:spPr bwMode="auto">
          <a:xfrm>
            <a:off x="6301331" y="3746404"/>
            <a:ext cx="9164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Calibri" pitchFamily="34" charset="0"/>
              </a:rPr>
              <a:t>D series</a:t>
            </a:r>
          </a:p>
          <a:p>
            <a:pPr algn="ctr"/>
            <a:r>
              <a:rPr lang="en-US" sz="1400" dirty="0" err="1">
                <a:latin typeface="Calibri" pitchFamily="34" charset="0"/>
              </a:rPr>
              <a:t>résolvines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68" name="TextBox 90"/>
          <p:cNvSpPr txBox="1">
            <a:spLocks noChangeArrowheads="1"/>
          </p:cNvSpPr>
          <p:nvPr/>
        </p:nvSpPr>
        <p:spPr bwMode="auto">
          <a:xfrm>
            <a:off x="7086600" y="3789267"/>
            <a:ext cx="18562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>
                <a:latin typeface="Calibri" pitchFamily="34" charset="0"/>
              </a:rPr>
              <a:t>Protectines</a:t>
            </a:r>
            <a:r>
              <a:rPr lang="en-US" sz="1600" dirty="0">
                <a:latin typeface="Calibri" pitchFamily="34" charset="0"/>
              </a:rPr>
              <a:t>  </a:t>
            </a:r>
            <a:r>
              <a:rPr lang="en-US" sz="1400" dirty="0" err="1">
                <a:latin typeface="Calibri" pitchFamily="34" charset="0"/>
              </a:rPr>
              <a:t>Marésines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169" name="Straight Arrow Connector 94"/>
          <p:cNvCxnSpPr>
            <a:cxnSpLocks noChangeShapeType="1"/>
          </p:cNvCxnSpPr>
          <p:nvPr/>
        </p:nvCxnSpPr>
        <p:spPr bwMode="auto">
          <a:xfrm rot="5400000">
            <a:off x="4038601" y="4428944"/>
            <a:ext cx="304800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70" name="Straight Arrow Connector 96"/>
          <p:cNvCxnSpPr>
            <a:cxnSpLocks noChangeShapeType="1"/>
          </p:cNvCxnSpPr>
          <p:nvPr/>
        </p:nvCxnSpPr>
        <p:spPr bwMode="auto">
          <a:xfrm rot="5400000">
            <a:off x="4876007" y="4429738"/>
            <a:ext cx="3048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71" name="Straight Arrow Connector 97"/>
          <p:cNvCxnSpPr>
            <a:cxnSpLocks noChangeShapeType="1"/>
          </p:cNvCxnSpPr>
          <p:nvPr/>
        </p:nvCxnSpPr>
        <p:spPr bwMode="auto">
          <a:xfrm rot="5400000">
            <a:off x="5714207" y="4429738"/>
            <a:ext cx="3048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72" name="Straight Arrow Connector 98"/>
          <p:cNvCxnSpPr>
            <a:cxnSpLocks noChangeShapeType="1"/>
          </p:cNvCxnSpPr>
          <p:nvPr/>
        </p:nvCxnSpPr>
        <p:spPr bwMode="auto">
          <a:xfrm rot="5400000">
            <a:off x="6630194" y="4429738"/>
            <a:ext cx="3048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73" name="Straight Arrow Connector 99"/>
          <p:cNvCxnSpPr>
            <a:cxnSpLocks noChangeShapeType="1"/>
          </p:cNvCxnSpPr>
          <p:nvPr/>
        </p:nvCxnSpPr>
        <p:spPr bwMode="auto">
          <a:xfrm rot="5400000">
            <a:off x="7543007" y="4429738"/>
            <a:ext cx="3048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74" name="Straight Arrow Connector 100"/>
          <p:cNvCxnSpPr>
            <a:cxnSpLocks noChangeShapeType="1"/>
          </p:cNvCxnSpPr>
          <p:nvPr/>
        </p:nvCxnSpPr>
        <p:spPr bwMode="auto">
          <a:xfrm rot="5400000">
            <a:off x="8457407" y="4429738"/>
            <a:ext cx="3048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5" name="TextBox 101"/>
          <p:cNvSpPr txBox="1">
            <a:spLocks noChangeArrowheads="1"/>
          </p:cNvSpPr>
          <p:nvPr/>
        </p:nvSpPr>
        <p:spPr bwMode="auto">
          <a:xfrm>
            <a:off x="3733800" y="4659132"/>
            <a:ext cx="5468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Calibri" pitchFamily="34" charset="0"/>
              </a:rPr>
              <a:t>Moins</a:t>
            </a:r>
            <a:r>
              <a:rPr lang="en-US" sz="1400" dirty="0">
                <a:solidFill>
                  <a:srgbClr val="FF0000"/>
                </a:solidFill>
                <a:latin typeface="Calibri" pitchFamily="34" charset="0"/>
              </a:rPr>
              <a:t> Infl.     </a:t>
            </a:r>
            <a:r>
              <a:rPr lang="en-US" sz="1400" dirty="0" err="1">
                <a:solidFill>
                  <a:srgbClr val="FF0000"/>
                </a:solidFill>
                <a:latin typeface="Calibri" pitchFamily="34" charset="0"/>
              </a:rPr>
              <a:t>Moins</a:t>
            </a:r>
            <a:r>
              <a:rPr lang="en-US" sz="1400" dirty="0">
                <a:solidFill>
                  <a:srgbClr val="FF0000"/>
                </a:solidFill>
                <a:latin typeface="Calibri" pitchFamily="34" charset="0"/>
              </a:rPr>
              <a:t> Infl.    </a:t>
            </a:r>
            <a:r>
              <a:rPr lang="en-US" sz="1400" dirty="0">
                <a:solidFill>
                  <a:srgbClr val="72CB2E"/>
                </a:solidFill>
                <a:latin typeface="Calibri" pitchFamily="34" charset="0"/>
              </a:rPr>
              <a:t>Anti-</a:t>
            </a:r>
            <a:r>
              <a:rPr lang="en-US" sz="1400" dirty="0" err="1">
                <a:solidFill>
                  <a:srgbClr val="72CB2E"/>
                </a:solidFill>
                <a:latin typeface="Calibri" pitchFamily="34" charset="0"/>
              </a:rPr>
              <a:t>infl</a:t>
            </a:r>
            <a:r>
              <a:rPr lang="en-US" sz="1400" dirty="0">
                <a:solidFill>
                  <a:srgbClr val="66FF33"/>
                </a:solidFill>
                <a:latin typeface="Calibri" pitchFamily="34" charset="0"/>
              </a:rPr>
              <a:t>.       </a:t>
            </a:r>
            <a:r>
              <a:rPr lang="en-US" sz="1400" dirty="0">
                <a:solidFill>
                  <a:srgbClr val="72CB2E"/>
                </a:solidFill>
                <a:latin typeface="Calibri" pitchFamily="34" charset="0"/>
              </a:rPr>
              <a:t>Anti-</a:t>
            </a:r>
            <a:r>
              <a:rPr lang="en-US" sz="1400" dirty="0" err="1">
                <a:solidFill>
                  <a:srgbClr val="72CB2E"/>
                </a:solidFill>
                <a:latin typeface="Calibri" pitchFamily="34" charset="0"/>
              </a:rPr>
              <a:t>infl</a:t>
            </a:r>
            <a:r>
              <a:rPr lang="en-US" sz="1400" dirty="0">
                <a:solidFill>
                  <a:srgbClr val="72CB2E"/>
                </a:solidFill>
                <a:latin typeface="Calibri" pitchFamily="34" charset="0"/>
              </a:rPr>
              <a:t>.      Anti-</a:t>
            </a:r>
            <a:r>
              <a:rPr lang="en-US" sz="1400" dirty="0" err="1">
                <a:solidFill>
                  <a:srgbClr val="72CB2E"/>
                </a:solidFill>
                <a:latin typeface="Calibri" pitchFamily="34" charset="0"/>
              </a:rPr>
              <a:t>Infl</a:t>
            </a:r>
            <a:r>
              <a:rPr lang="en-US" sz="1400" dirty="0">
                <a:solidFill>
                  <a:srgbClr val="72CB2E"/>
                </a:solidFill>
                <a:latin typeface="Calibri" pitchFamily="34" charset="0"/>
              </a:rPr>
              <a:t>.        Anti-</a:t>
            </a:r>
            <a:r>
              <a:rPr lang="en-US" sz="1400" dirty="0" err="1">
                <a:solidFill>
                  <a:srgbClr val="72CB2E"/>
                </a:solidFill>
                <a:latin typeface="Calibri" pitchFamily="34" charset="0"/>
              </a:rPr>
              <a:t>Infl</a:t>
            </a:r>
            <a:r>
              <a:rPr lang="en-US" sz="1200" dirty="0">
                <a:solidFill>
                  <a:srgbClr val="72CB2E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76" name="TextBox 102"/>
          <p:cNvSpPr txBox="1">
            <a:spLocks noChangeArrowheads="1"/>
          </p:cNvSpPr>
          <p:nvPr/>
        </p:nvSpPr>
        <p:spPr bwMode="auto">
          <a:xfrm>
            <a:off x="4191000" y="3057107"/>
            <a:ext cx="450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3E4BCB"/>
                </a:solidFill>
                <a:latin typeface="Calibri" pitchFamily="34" charset="0"/>
              </a:rPr>
              <a:t>Cox</a:t>
            </a:r>
          </a:p>
        </p:txBody>
      </p:sp>
      <p:sp>
        <p:nvSpPr>
          <p:cNvPr id="177" name="TextBox 103"/>
          <p:cNvSpPr txBox="1">
            <a:spLocks noChangeArrowheads="1"/>
          </p:cNvSpPr>
          <p:nvPr/>
        </p:nvSpPr>
        <p:spPr bwMode="auto">
          <a:xfrm>
            <a:off x="1066800" y="1600199"/>
            <a:ext cx="269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78" name="TextBox 104"/>
          <p:cNvSpPr txBox="1">
            <a:spLocks noChangeArrowheads="1"/>
          </p:cNvSpPr>
          <p:nvPr/>
        </p:nvSpPr>
        <p:spPr bwMode="auto">
          <a:xfrm>
            <a:off x="4953000" y="3057107"/>
            <a:ext cx="576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3E4BCB"/>
                </a:solidFill>
                <a:latin typeface="Calibri" pitchFamily="34" charset="0"/>
              </a:rPr>
              <a:t>5-Lox</a:t>
            </a:r>
          </a:p>
        </p:txBody>
      </p:sp>
      <p:sp>
        <p:nvSpPr>
          <p:cNvPr id="179" name="TextBox 105"/>
          <p:cNvSpPr txBox="1">
            <a:spLocks noChangeArrowheads="1"/>
          </p:cNvSpPr>
          <p:nvPr/>
        </p:nvSpPr>
        <p:spPr bwMode="auto">
          <a:xfrm>
            <a:off x="5638800" y="2980907"/>
            <a:ext cx="6873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3E4BCB"/>
                </a:solidFill>
                <a:latin typeface="Calibri" pitchFamily="34" charset="0"/>
              </a:rPr>
              <a:t>C P450</a:t>
            </a:r>
          </a:p>
          <a:p>
            <a:r>
              <a:rPr lang="en-US" sz="1400">
                <a:solidFill>
                  <a:srgbClr val="3E4BCB"/>
                </a:solidFill>
                <a:latin typeface="Calibri" pitchFamily="34" charset="0"/>
              </a:rPr>
              <a:t>5-Lox</a:t>
            </a:r>
          </a:p>
        </p:txBody>
      </p:sp>
      <p:sp>
        <p:nvSpPr>
          <p:cNvPr id="180" name="Rectangle 106"/>
          <p:cNvSpPr>
            <a:spLocks noChangeArrowheads="1"/>
          </p:cNvSpPr>
          <p:nvPr/>
        </p:nvSpPr>
        <p:spPr bwMode="auto">
          <a:xfrm>
            <a:off x="6434138" y="3130132"/>
            <a:ext cx="576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3E4BCB"/>
                </a:solidFill>
                <a:latin typeface="Calibri" pitchFamily="34" charset="0"/>
              </a:rPr>
              <a:t>5-Lox</a:t>
            </a:r>
          </a:p>
        </p:txBody>
      </p:sp>
      <p:sp>
        <p:nvSpPr>
          <p:cNvPr id="181" name="Rectangle 107"/>
          <p:cNvSpPr>
            <a:spLocks noChangeArrowheads="1"/>
          </p:cNvSpPr>
          <p:nvPr/>
        </p:nvSpPr>
        <p:spPr bwMode="auto">
          <a:xfrm>
            <a:off x="7484270" y="3130132"/>
            <a:ext cx="576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E4BCB"/>
                </a:solidFill>
                <a:latin typeface="Calibri" pitchFamily="34" charset="0"/>
              </a:rPr>
              <a:t>5-Lox</a:t>
            </a:r>
          </a:p>
        </p:txBody>
      </p:sp>
      <p:sp>
        <p:nvSpPr>
          <p:cNvPr id="182" name="TextBox 108"/>
          <p:cNvSpPr txBox="1">
            <a:spLocks noChangeArrowheads="1"/>
          </p:cNvSpPr>
          <p:nvPr/>
        </p:nvSpPr>
        <p:spPr bwMode="auto">
          <a:xfrm>
            <a:off x="8261350" y="3130132"/>
            <a:ext cx="904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3E4BCB"/>
                </a:solidFill>
                <a:latin typeface="Calibri" pitchFamily="34" charset="0"/>
              </a:rPr>
              <a:t>12/15 Lox</a:t>
            </a:r>
          </a:p>
        </p:txBody>
      </p:sp>
      <p:grpSp>
        <p:nvGrpSpPr>
          <p:cNvPr id="6" name="Group 93"/>
          <p:cNvGrpSpPr>
            <a:grpSpLocks/>
          </p:cNvGrpSpPr>
          <p:nvPr/>
        </p:nvGrpSpPr>
        <p:grpSpPr bwMode="auto">
          <a:xfrm>
            <a:off x="4040189" y="4963932"/>
            <a:ext cx="304800" cy="762000"/>
            <a:chOff x="2209800" y="1295400"/>
            <a:chExt cx="914400" cy="2438400"/>
          </a:xfrm>
        </p:grpSpPr>
        <p:sp>
          <p:nvSpPr>
            <p:cNvPr id="205" name="Rectangle 94"/>
            <p:cNvSpPr>
              <a:spLocks noChangeArrowheads="1"/>
            </p:cNvSpPr>
            <p:nvPr/>
          </p:nvSpPr>
          <p:spPr bwMode="auto">
            <a:xfrm>
              <a:off x="2209800" y="1295400"/>
              <a:ext cx="914400" cy="2438400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Oval 95"/>
            <p:cNvSpPr>
              <a:spLocks noChangeArrowheads="1"/>
            </p:cNvSpPr>
            <p:nvPr/>
          </p:nvSpPr>
          <p:spPr bwMode="auto">
            <a:xfrm>
              <a:off x="2286000" y="2895600"/>
              <a:ext cx="685800" cy="68580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Oval 96"/>
            <p:cNvSpPr>
              <a:spLocks noChangeArrowheads="1"/>
            </p:cNvSpPr>
            <p:nvPr/>
          </p:nvSpPr>
          <p:spPr bwMode="auto">
            <a:xfrm>
              <a:off x="2286000" y="2133600"/>
              <a:ext cx="685800" cy="6858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Oval 97"/>
            <p:cNvSpPr>
              <a:spLocks noChangeArrowheads="1"/>
            </p:cNvSpPr>
            <p:nvPr/>
          </p:nvSpPr>
          <p:spPr bwMode="auto">
            <a:xfrm>
              <a:off x="2286000" y="1371600"/>
              <a:ext cx="685800" cy="68580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93"/>
          <p:cNvGrpSpPr>
            <a:grpSpLocks/>
          </p:cNvGrpSpPr>
          <p:nvPr/>
        </p:nvGrpSpPr>
        <p:grpSpPr bwMode="auto">
          <a:xfrm>
            <a:off x="4954588" y="4970993"/>
            <a:ext cx="304800" cy="762000"/>
            <a:chOff x="2209800" y="1295400"/>
            <a:chExt cx="914400" cy="2438400"/>
          </a:xfrm>
        </p:grpSpPr>
        <p:sp>
          <p:nvSpPr>
            <p:cNvPr id="119" name="Rectangle 94"/>
            <p:cNvSpPr>
              <a:spLocks noChangeArrowheads="1"/>
            </p:cNvSpPr>
            <p:nvPr/>
          </p:nvSpPr>
          <p:spPr bwMode="auto">
            <a:xfrm>
              <a:off x="2209800" y="1295400"/>
              <a:ext cx="914400" cy="2438400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Oval 95"/>
            <p:cNvSpPr>
              <a:spLocks noChangeArrowheads="1"/>
            </p:cNvSpPr>
            <p:nvPr/>
          </p:nvSpPr>
          <p:spPr bwMode="auto">
            <a:xfrm>
              <a:off x="2286000" y="2895600"/>
              <a:ext cx="685800" cy="68580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Oval 96"/>
            <p:cNvSpPr>
              <a:spLocks noChangeArrowheads="1"/>
            </p:cNvSpPr>
            <p:nvPr/>
          </p:nvSpPr>
          <p:spPr bwMode="auto">
            <a:xfrm>
              <a:off x="2286000" y="2133600"/>
              <a:ext cx="685800" cy="6858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Oval 97"/>
            <p:cNvSpPr>
              <a:spLocks noChangeArrowheads="1"/>
            </p:cNvSpPr>
            <p:nvPr/>
          </p:nvSpPr>
          <p:spPr bwMode="auto">
            <a:xfrm>
              <a:off x="2286000" y="1371600"/>
              <a:ext cx="685800" cy="68580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93"/>
          <p:cNvGrpSpPr>
            <a:grpSpLocks/>
          </p:cNvGrpSpPr>
          <p:nvPr/>
        </p:nvGrpSpPr>
        <p:grpSpPr bwMode="auto">
          <a:xfrm>
            <a:off x="5868988" y="4963932"/>
            <a:ext cx="304800" cy="762000"/>
            <a:chOff x="2209800" y="1295400"/>
            <a:chExt cx="914400" cy="2438400"/>
          </a:xfrm>
        </p:grpSpPr>
        <p:sp>
          <p:nvSpPr>
            <p:cNvPr id="235" name="Rectangle 94"/>
            <p:cNvSpPr>
              <a:spLocks noChangeArrowheads="1"/>
            </p:cNvSpPr>
            <p:nvPr/>
          </p:nvSpPr>
          <p:spPr bwMode="auto">
            <a:xfrm>
              <a:off x="2209800" y="1295400"/>
              <a:ext cx="914400" cy="2438400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Oval 95"/>
            <p:cNvSpPr>
              <a:spLocks noChangeArrowheads="1"/>
            </p:cNvSpPr>
            <p:nvPr/>
          </p:nvSpPr>
          <p:spPr bwMode="auto">
            <a:xfrm>
              <a:off x="2286000" y="2895600"/>
              <a:ext cx="685800" cy="685800"/>
            </a:xfrm>
            <a:prstGeom prst="ellipse">
              <a:avLst/>
            </a:prstGeom>
            <a:solidFill>
              <a:schemeClr val="accent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Oval 96"/>
            <p:cNvSpPr>
              <a:spLocks noChangeArrowheads="1"/>
            </p:cNvSpPr>
            <p:nvPr/>
          </p:nvSpPr>
          <p:spPr bwMode="auto">
            <a:xfrm>
              <a:off x="2286000" y="2133600"/>
              <a:ext cx="685800" cy="68580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Oval 97"/>
            <p:cNvSpPr>
              <a:spLocks noChangeArrowheads="1"/>
            </p:cNvSpPr>
            <p:nvPr/>
          </p:nvSpPr>
          <p:spPr bwMode="auto">
            <a:xfrm>
              <a:off x="2286000" y="1371600"/>
              <a:ext cx="685800" cy="68580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3"/>
          <p:cNvGrpSpPr>
            <a:grpSpLocks/>
          </p:cNvGrpSpPr>
          <p:nvPr/>
        </p:nvGrpSpPr>
        <p:grpSpPr bwMode="auto">
          <a:xfrm>
            <a:off x="6732756" y="4954861"/>
            <a:ext cx="304800" cy="762000"/>
            <a:chOff x="2209800" y="1295400"/>
            <a:chExt cx="914400" cy="2438400"/>
          </a:xfrm>
        </p:grpSpPr>
        <p:sp>
          <p:nvSpPr>
            <p:cNvPr id="240" name="Rectangle 94"/>
            <p:cNvSpPr>
              <a:spLocks noChangeArrowheads="1"/>
            </p:cNvSpPr>
            <p:nvPr/>
          </p:nvSpPr>
          <p:spPr bwMode="auto">
            <a:xfrm>
              <a:off x="2209800" y="1295400"/>
              <a:ext cx="914400" cy="2438400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Oval 95"/>
            <p:cNvSpPr>
              <a:spLocks noChangeArrowheads="1"/>
            </p:cNvSpPr>
            <p:nvPr/>
          </p:nvSpPr>
          <p:spPr bwMode="auto">
            <a:xfrm>
              <a:off x="2286000" y="2895600"/>
              <a:ext cx="685800" cy="685800"/>
            </a:xfrm>
            <a:prstGeom prst="ellipse">
              <a:avLst/>
            </a:prstGeom>
            <a:solidFill>
              <a:schemeClr val="accent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Oval 96"/>
            <p:cNvSpPr>
              <a:spLocks noChangeArrowheads="1"/>
            </p:cNvSpPr>
            <p:nvPr/>
          </p:nvSpPr>
          <p:spPr bwMode="auto">
            <a:xfrm>
              <a:off x="2286000" y="2133600"/>
              <a:ext cx="685800" cy="68580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Oval 97"/>
            <p:cNvSpPr>
              <a:spLocks noChangeArrowheads="1"/>
            </p:cNvSpPr>
            <p:nvPr/>
          </p:nvSpPr>
          <p:spPr bwMode="auto">
            <a:xfrm>
              <a:off x="2286000" y="1371600"/>
              <a:ext cx="685800" cy="68580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3"/>
          <p:cNvGrpSpPr>
            <a:grpSpLocks/>
          </p:cNvGrpSpPr>
          <p:nvPr/>
        </p:nvGrpSpPr>
        <p:grpSpPr bwMode="auto">
          <a:xfrm>
            <a:off x="7621588" y="4954861"/>
            <a:ext cx="304800" cy="762000"/>
            <a:chOff x="2209800" y="1295400"/>
            <a:chExt cx="914400" cy="2438400"/>
          </a:xfrm>
        </p:grpSpPr>
        <p:sp>
          <p:nvSpPr>
            <p:cNvPr id="245" name="Rectangle 94"/>
            <p:cNvSpPr>
              <a:spLocks noChangeArrowheads="1"/>
            </p:cNvSpPr>
            <p:nvPr/>
          </p:nvSpPr>
          <p:spPr bwMode="auto">
            <a:xfrm>
              <a:off x="2209800" y="1295400"/>
              <a:ext cx="914400" cy="2438400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Oval 95"/>
            <p:cNvSpPr>
              <a:spLocks noChangeArrowheads="1"/>
            </p:cNvSpPr>
            <p:nvPr/>
          </p:nvSpPr>
          <p:spPr bwMode="auto">
            <a:xfrm>
              <a:off x="2286000" y="2895600"/>
              <a:ext cx="685800" cy="685800"/>
            </a:xfrm>
            <a:prstGeom prst="ellipse">
              <a:avLst/>
            </a:prstGeom>
            <a:solidFill>
              <a:schemeClr val="accent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Oval 96"/>
            <p:cNvSpPr>
              <a:spLocks noChangeArrowheads="1"/>
            </p:cNvSpPr>
            <p:nvPr/>
          </p:nvSpPr>
          <p:spPr bwMode="auto">
            <a:xfrm>
              <a:off x="2286000" y="2133600"/>
              <a:ext cx="685800" cy="68580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Oval 97"/>
            <p:cNvSpPr>
              <a:spLocks noChangeArrowheads="1"/>
            </p:cNvSpPr>
            <p:nvPr/>
          </p:nvSpPr>
          <p:spPr bwMode="auto">
            <a:xfrm>
              <a:off x="2286000" y="1371600"/>
              <a:ext cx="685800" cy="68580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93"/>
          <p:cNvGrpSpPr>
            <a:grpSpLocks/>
          </p:cNvGrpSpPr>
          <p:nvPr/>
        </p:nvGrpSpPr>
        <p:grpSpPr bwMode="auto">
          <a:xfrm>
            <a:off x="8489950" y="4954861"/>
            <a:ext cx="304800" cy="762000"/>
            <a:chOff x="2209800" y="1295400"/>
            <a:chExt cx="914400" cy="2438400"/>
          </a:xfrm>
        </p:grpSpPr>
        <p:sp>
          <p:nvSpPr>
            <p:cNvPr id="250" name="Rectangle 94"/>
            <p:cNvSpPr>
              <a:spLocks noChangeArrowheads="1"/>
            </p:cNvSpPr>
            <p:nvPr/>
          </p:nvSpPr>
          <p:spPr bwMode="auto">
            <a:xfrm>
              <a:off x="2209800" y="1295400"/>
              <a:ext cx="914400" cy="2438400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Oval 95"/>
            <p:cNvSpPr>
              <a:spLocks noChangeArrowheads="1"/>
            </p:cNvSpPr>
            <p:nvPr/>
          </p:nvSpPr>
          <p:spPr bwMode="auto">
            <a:xfrm>
              <a:off x="2286000" y="2895600"/>
              <a:ext cx="685800" cy="685800"/>
            </a:xfrm>
            <a:prstGeom prst="ellipse">
              <a:avLst/>
            </a:prstGeom>
            <a:solidFill>
              <a:schemeClr val="accent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Oval 96"/>
            <p:cNvSpPr>
              <a:spLocks noChangeArrowheads="1"/>
            </p:cNvSpPr>
            <p:nvPr/>
          </p:nvSpPr>
          <p:spPr bwMode="auto">
            <a:xfrm>
              <a:off x="2286000" y="2133600"/>
              <a:ext cx="685800" cy="68580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Oval 97"/>
            <p:cNvSpPr>
              <a:spLocks noChangeArrowheads="1"/>
            </p:cNvSpPr>
            <p:nvPr/>
          </p:nvSpPr>
          <p:spPr bwMode="auto">
            <a:xfrm>
              <a:off x="2286000" y="1371600"/>
              <a:ext cx="685800" cy="68580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93"/>
          <p:cNvGrpSpPr>
            <a:grpSpLocks/>
          </p:cNvGrpSpPr>
          <p:nvPr/>
        </p:nvGrpSpPr>
        <p:grpSpPr bwMode="auto">
          <a:xfrm>
            <a:off x="230189" y="4954861"/>
            <a:ext cx="304800" cy="762000"/>
            <a:chOff x="2209800" y="1295400"/>
            <a:chExt cx="914400" cy="2438400"/>
          </a:xfrm>
        </p:grpSpPr>
        <p:sp>
          <p:nvSpPr>
            <p:cNvPr id="255" name="Rectangle 94"/>
            <p:cNvSpPr>
              <a:spLocks noChangeArrowheads="1"/>
            </p:cNvSpPr>
            <p:nvPr/>
          </p:nvSpPr>
          <p:spPr bwMode="auto">
            <a:xfrm>
              <a:off x="2209800" y="1295400"/>
              <a:ext cx="914400" cy="2438400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Oval 95"/>
            <p:cNvSpPr>
              <a:spLocks noChangeArrowheads="1"/>
            </p:cNvSpPr>
            <p:nvPr/>
          </p:nvSpPr>
          <p:spPr bwMode="auto">
            <a:xfrm>
              <a:off x="2286000" y="2895600"/>
              <a:ext cx="685800" cy="685800"/>
            </a:xfrm>
            <a:prstGeom prst="ellipse">
              <a:avLst/>
            </a:prstGeom>
            <a:solidFill>
              <a:schemeClr val="accent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Oval 96"/>
            <p:cNvSpPr>
              <a:spLocks noChangeArrowheads="1"/>
            </p:cNvSpPr>
            <p:nvPr/>
          </p:nvSpPr>
          <p:spPr bwMode="auto">
            <a:xfrm>
              <a:off x="2286000" y="2133600"/>
              <a:ext cx="685800" cy="68580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Oval 97"/>
            <p:cNvSpPr>
              <a:spLocks noChangeArrowheads="1"/>
            </p:cNvSpPr>
            <p:nvPr/>
          </p:nvSpPr>
          <p:spPr bwMode="auto">
            <a:xfrm>
              <a:off x="2286000" y="1371600"/>
              <a:ext cx="685800" cy="68580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93"/>
          <p:cNvGrpSpPr>
            <a:grpSpLocks/>
          </p:cNvGrpSpPr>
          <p:nvPr/>
        </p:nvGrpSpPr>
        <p:grpSpPr bwMode="auto">
          <a:xfrm>
            <a:off x="3122613" y="4970993"/>
            <a:ext cx="304800" cy="762000"/>
            <a:chOff x="2209800" y="1295400"/>
            <a:chExt cx="914400" cy="2438400"/>
          </a:xfrm>
        </p:grpSpPr>
        <p:sp>
          <p:nvSpPr>
            <p:cNvPr id="260" name="Rectangle 94"/>
            <p:cNvSpPr>
              <a:spLocks noChangeArrowheads="1"/>
            </p:cNvSpPr>
            <p:nvPr/>
          </p:nvSpPr>
          <p:spPr bwMode="auto">
            <a:xfrm>
              <a:off x="2209800" y="1295400"/>
              <a:ext cx="914400" cy="2438400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Oval 95"/>
            <p:cNvSpPr>
              <a:spLocks noChangeArrowheads="1"/>
            </p:cNvSpPr>
            <p:nvPr/>
          </p:nvSpPr>
          <p:spPr bwMode="auto">
            <a:xfrm>
              <a:off x="2286000" y="2895600"/>
              <a:ext cx="685800" cy="685800"/>
            </a:xfrm>
            <a:prstGeom prst="ellipse">
              <a:avLst/>
            </a:prstGeom>
            <a:solidFill>
              <a:schemeClr val="accent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Oval 96"/>
            <p:cNvSpPr>
              <a:spLocks noChangeArrowheads="1"/>
            </p:cNvSpPr>
            <p:nvPr/>
          </p:nvSpPr>
          <p:spPr bwMode="auto">
            <a:xfrm>
              <a:off x="2286000" y="2133600"/>
              <a:ext cx="685800" cy="685800"/>
            </a:xfrm>
            <a:prstGeom prst="ellipse">
              <a:avLst/>
            </a:prstGeom>
            <a:solidFill>
              <a:srgbClr val="3E4BC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Oval 97"/>
            <p:cNvSpPr>
              <a:spLocks noChangeArrowheads="1"/>
            </p:cNvSpPr>
            <p:nvPr/>
          </p:nvSpPr>
          <p:spPr bwMode="auto">
            <a:xfrm>
              <a:off x="2286000" y="1371600"/>
              <a:ext cx="685800" cy="68580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93"/>
          <p:cNvGrpSpPr>
            <a:grpSpLocks/>
          </p:cNvGrpSpPr>
          <p:nvPr/>
        </p:nvGrpSpPr>
        <p:grpSpPr bwMode="auto">
          <a:xfrm>
            <a:off x="2209800" y="4970993"/>
            <a:ext cx="304800" cy="762000"/>
            <a:chOff x="2209800" y="1295400"/>
            <a:chExt cx="914400" cy="2438400"/>
          </a:xfrm>
        </p:grpSpPr>
        <p:sp>
          <p:nvSpPr>
            <p:cNvPr id="265" name="Rectangle 94"/>
            <p:cNvSpPr>
              <a:spLocks noChangeArrowheads="1"/>
            </p:cNvSpPr>
            <p:nvPr/>
          </p:nvSpPr>
          <p:spPr bwMode="auto">
            <a:xfrm>
              <a:off x="2209800" y="1295400"/>
              <a:ext cx="914400" cy="2438400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Oval 95"/>
            <p:cNvSpPr>
              <a:spLocks noChangeArrowheads="1"/>
            </p:cNvSpPr>
            <p:nvPr/>
          </p:nvSpPr>
          <p:spPr bwMode="auto">
            <a:xfrm>
              <a:off x="2286000" y="2895600"/>
              <a:ext cx="685800" cy="685800"/>
            </a:xfrm>
            <a:prstGeom prst="ellipse">
              <a:avLst/>
            </a:prstGeom>
            <a:solidFill>
              <a:srgbClr val="3E4BC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Oval 96"/>
            <p:cNvSpPr>
              <a:spLocks noChangeArrowheads="1"/>
            </p:cNvSpPr>
            <p:nvPr/>
          </p:nvSpPr>
          <p:spPr bwMode="auto">
            <a:xfrm>
              <a:off x="2286000" y="2133600"/>
              <a:ext cx="685800" cy="68580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Oval 97"/>
            <p:cNvSpPr>
              <a:spLocks noChangeArrowheads="1"/>
            </p:cNvSpPr>
            <p:nvPr/>
          </p:nvSpPr>
          <p:spPr bwMode="auto">
            <a:xfrm>
              <a:off x="2286000" y="1371600"/>
              <a:ext cx="685800" cy="6858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93"/>
          <p:cNvGrpSpPr>
            <a:grpSpLocks/>
          </p:cNvGrpSpPr>
          <p:nvPr/>
        </p:nvGrpSpPr>
        <p:grpSpPr bwMode="auto">
          <a:xfrm>
            <a:off x="1373189" y="4954861"/>
            <a:ext cx="304800" cy="762000"/>
            <a:chOff x="2209800" y="1295400"/>
            <a:chExt cx="914400" cy="2438400"/>
          </a:xfrm>
        </p:grpSpPr>
        <p:sp>
          <p:nvSpPr>
            <p:cNvPr id="270" name="Rectangle 94"/>
            <p:cNvSpPr>
              <a:spLocks noChangeArrowheads="1"/>
            </p:cNvSpPr>
            <p:nvPr/>
          </p:nvSpPr>
          <p:spPr bwMode="auto">
            <a:xfrm>
              <a:off x="2209800" y="1295400"/>
              <a:ext cx="914400" cy="2438400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Oval 95"/>
            <p:cNvSpPr>
              <a:spLocks noChangeArrowheads="1"/>
            </p:cNvSpPr>
            <p:nvPr/>
          </p:nvSpPr>
          <p:spPr bwMode="auto">
            <a:xfrm>
              <a:off x="2286000" y="2895600"/>
              <a:ext cx="685800" cy="68580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272" name="Oval 96"/>
            <p:cNvSpPr>
              <a:spLocks noChangeArrowheads="1"/>
            </p:cNvSpPr>
            <p:nvPr/>
          </p:nvSpPr>
          <p:spPr bwMode="auto">
            <a:xfrm>
              <a:off x="2286000" y="2133600"/>
              <a:ext cx="685800" cy="68580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Oval 97"/>
            <p:cNvSpPr>
              <a:spLocks noChangeArrowheads="1"/>
            </p:cNvSpPr>
            <p:nvPr/>
          </p:nvSpPr>
          <p:spPr bwMode="auto">
            <a:xfrm>
              <a:off x="2286000" y="1371600"/>
              <a:ext cx="685800" cy="6858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4" name="Rectangle 16"/>
          <p:cNvSpPr>
            <a:spLocks noChangeArrowheads="1"/>
          </p:cNvSpPr>
          <p:nvPr/>
        </p:nvSpPr>
        <p:spPr bwMode="auto">
          <a:xfrm>
            <a:off x="7875588" y="2184430"/>
            <a:ext cx="5180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E4BCB"/>
                </a:solidFill>
                <a:latin typeface="Calibri" pitchFamily="34" charset="0"/>
              </a:rPr>
              <a:t>PLA</a:t>
            </a:r>
            <a:r>
              <a:rPr lang="en-US" sz="1400" baseline="-25000" dirty="0">
                <a:solidFill>
                  <a:srgbClr val="3E4BCB"/>
                </a:solidFill>
                <a:latin typeface="Calibri" pitchFamily="34" charset="0"/>
              </a:rPr>
              <a:t>2</a:t>
            </a:r>
            <a:endParaRPr lang="en-US" sz="1400" dirty="0">
              <a:solidFill>
                <a:srgbClr val="3E4BCB"/>
              </a:solidFill>
              <a:latin typeface="Calibri" pitchFamily="34" charset="0"/>
            </a:endParaRPr>
          </a:p>
        </p:txBody>
      </p:sp>
      <p:sp>
        <p:nvSpPr>
          <p:cNvPr id="275" name="Rectangle 16"/>
          <p:cNvSpPr>
            <a:spLocks noChangeArrowheads="1"/>
          </p:cNvSpPr>
          <p:nvPr/>
        </p:nvSpPr>
        <p:spPr bwMode="auto">
          <a:xfrm>
            <a:off x="1845697" y="2289538"/>
            <a:ext cx="5180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E4BCB"/>
                </a:solidFill>
                <a:latin typeface="Calibri" pitchFamily="34" charset="0"/>
              </a:rPr>
              <a:t>PLA</a:t>
            </a:r>
            <a:r>
              <a:rPr lang="en-US" sz="1400" baseline="-25000" dirty="0">
                <a:solidFill>
                  <a:srgbClr val="3E4BCB"/>
                </a:solidFill>
                <a:latin typeface="Calibri" pitchFamily="34" charset="0"/>
              </a:rPr>
              <a:t>2</a:t>
            </a:r>
            <a:endParaRPr lang="en-US" sz="1400" dirty="0">
              <a:solidFill>
                <a:srgbClr val="3E4BCB"/>
              </a:solidFill>
              <a:latin typeface="Calibri" pitchFamily="34" charset="0"/>
            </a:endParaRPr>
          </a:p>
        </p:txBody>
      </p:sp>
      <p:grpSp>
        <p:nvGrpSpPr>
          <p:cNvPr id="16" name="Grouper 182"/>
          <p:cNvGrpSpPr/>
          <p:nvPr/>
        </p:nvGrpSpPr>
        <p:grpSpPr>
          <a:xfrm>
            <a:off x="6705600" y="3381921"/>
            <a:ext cx="2058988" cy="376799"/>
            <a:chOff x="6705600" y="3381921"/>
            <a:chExt cx="2058988" cy="376799"/>
          </a:xfrm>
        </p:grpSpPr>
        <p:cxnSp>
          <p:nvCxnSpPr>
            <p:cNvPr id="157" name="Straight Connector 69"/>
            <p:cNvCxnSpPr>
              <a:cxnSpLocks noChangeShapeType="1"/>
            </p:cNvCxnSpPr>
            <p:nvPr/>
          </p:nvCxnSpPr>
          <p:spPr bwMode="auto">
            <a:xfrm>
              <a:off x="6705600" y="3447178"/>
              <a:ext cx="20574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4" name="Straight Arrow Connector 84"/>
            <p:cNvCxnSpPr>
              <a:cxnSpLocks noChangeShapeType="1"/>
            </p:cNvCxnSpPr>
            <p:nvPr/>
          </p:nvCxnSpPr>
          <p:spPr bwMode="auto">
            <a:xfrm rot="5400000">
              <a:off x="6553994" y="3591301"/>
              <a:ext cx="3048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6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8611394" y="3591301"/>
              <a:ext cx="3048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35" name="Straight Arrow Connector 73"/>
            <p:cNvCxnSpPr>
              <a:cxnSpLocks noChangeShapeType="1"/>
            </p:cNvCxnSpPr>
            <p:nvPr/>
          </p:nvCxnSpPr>
          <p:spPr bwMode="auto">
            <a:xfrm rot="5400000">
              <a:off x="7508595" y="3569527"/>
              <a:ext cx="376799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pic>
        <p:nvPicPr>
          <p:cNvPr id="117" name="~PP1030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8401" y="1649219"/>
            <a:ext cx="8229600" cy="3829917"/>
          </a:xfrm>
        </p:spPr>
        <p:txBody>
          <a:bodyPr>
            <a:normAutofit/>
          </a:bodyPr>
          <a:lstStyle/>
          <a:p>
            <a:r>
              <a:rPr lang="en-US" sz="2000" b="1" dirty="0" err="1" smtClean="0">
                <a:latin typeface="Calibri" pitchFamily="34" charset="0"/>
              </a:rPr>
              <a:t>Rôle</a:t>
            </a:r>
            <a:r>
              <a:rPr lang="en-US" sz="2000" b="1" dirty="0" smtClean="0">
                <a:latin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</a:rPr>
              <a:t>démontré</a:t>
            </a:r>
            <a:r>
              <a:rPr lang="en-US" sz="2000" b="1" dirty="0" smtClean="0">
                <a:latin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</a:rPr>
              <a:t>dans</a:t>
            </a:r>
            <a:r>
              <a:rPr lang="en-US" sz="2000" b="1" dirty="0" smtClean="0">
                <a:latin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</a:rPr>
              <a:t>plusieurs</a:t>
            </a:r>
            <a:r>
              <a:rPr lang="en-US" sz="2000" b="1" dirty="0" smtClean="0">
                <a:latin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</a:rPr>
              <a:t>modèles</a:t>
            </a:r>
            <a:r>
              <a:rPr lang="en-US" sz="2000" b="1" dirty="0" smtClean="0">
                <a:latin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</a:rPr>
              <a:t>animaux</a:t>
            </a:r>
            <a:r>
              <a:rPr lang="en-US" sz="2000" b="1" dirty="0" smtClean="0">
                <a:latin typeface="Calibri" pitchFamily="34" charset="0"/>
              </a:rPr>
              <a:t> et en </a:t>
            </a:r>
            <a:r>
              <a:rPr lang="en-US" sz="2000" b="1" dirty="0" err="1" smtClean="0">
                <a:latin typeface="Calibri" pitchFamily="34" charset="0"/>
              </a:rPr>
              <a:t>clinique</a:t>
            </a:r>
            <a:r>
              <a:rPr lang="en-US" sz="2000" b="1" dirty="0" smtClean="0">
                <a:latin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</a:rPr>
              <a:t>humaine</a:t>
            </a:r>
            <a:r>
              <a:rPr lang="en-US" sz="2000" b="1" dirty="0" smtClean="0">
                <a:latin typeface="Calibri" pitchFamily="34" charset="0"/>
              </a:rPr>
              <a:t> :</a:t>
            </a:r>
          </a:p>
          <a:p>
            <a:pPr lvl="1">
              <a:buSzPct val="50000"/>
              <a:buFont typeface="Lucida Grande"/>
              <a:buChar char="－"/>
            </a:pPr>
            <a:r>
              <a:rPr lang="en-US" sz="1730" dirty="0" err="1" smtClean="0">
                <a:solidFill>
                  <a:prstClr val="black"/>
                </a:solidFill>
                <a:latin typeface="Calibri" pitchFamily="34" charset="0"/>
              </a:rPr>
              <a:t>Péritonite</a:t>
            </a:r>
            <a:r>
              <a:rPr lang="en-US" sz="1730" dirty="0" smtClean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lang="en-US" sz="1730" dirty="0" err="1" smtClean="0">
                <a:solidFill>
                  <a:prstClr val="black"/>
                </a:solidFill>
                <a:latin typeface="Calibri" pitchFamily="34" charset="0"/>
              </a:rPr>
              <a:t>colite</a:t>
            </a:r>
            <a:r>
              <a:rPr lang="en-US" sz="1730" dirty="0" smtClean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lang="en-US" sz="1730" dirty="0" err="1" smtClean="0">
                <a:solidFill>
                  <a:prstClr val="black"/>
                </a:solidFill>
                <a:latin typeface="Calibri" pitchFamily="34" charset="0"/>
              </a:rPr>
              <a:t>périodontite</a:t>
            </a:r>
            <a:r>
              <a:rPr lang="en-US" sz="1730" dirty="0" smtClean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lang="en-US" sz="1730" dirty="0" err="1" smtClean="0">
                <a:solidFill>
                  <a:prstClr val="black"/>
                </a:solidFill>
                <a:latin typeface="Calibri" pitchFamily="34" charset="0"/>
              </a:rPr>
              <a:t>néphrite</a:t>
            </a:r>
            <a:r>
              <a:rPr lang="en-US" sz="1730" dirty="0" smtClean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lang="en-US" sz="1730" dirty="0" err="1" smtClean="0">
                <a:solidFill>
                  <a:prstClr val="black"/>
                </a:solidFill>
                <a:latin typeface="Calibri" pitchFamily="34" charset="0"/>
              </a:rPr>
              <a:t>dermatite</a:t>
            </a:r>
            <a:r>
              <a:rPr lang="en-US" sz="1730" dirty="0" smtClean="0">
                <a:solidFill>
                  <a:prstClr val="black"/>
                </a:solidFill>
                <a:latin typeface="Calibri" pitchFamily="34" charset="0"/>
              </a:rPr>
              <a:t>…</a:t>
            </a:r>
          </a:p>
          <a:p>
            <a:endParaRPr lang="en-US" sz="2000" dirty="0" smtClean="0">
              <a:latin typeface="Calibri" pitchFamily="34" charset="0"/>
            </a:endParaRPr>
          </a:p>
          <a:p>
            <a:r>
              <a:rPr lang="en-US" sz="2000" b="1" dirty="0" err="1" smtClean="0">
                <a:latin typeface="Calibri" pitchFamily="34" charset="0"/>
              </a:rPr>
              <a:t>Rôles</a:t>
            </a:r>
            <a:r>
              <a:rPr lang="en-US" sz="2000" b="1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:</a:t>
            </a:r>
          </a:p>
          <a:p>
            <a:pPr lvl="1">
              <a:buSzPct val="50000"/>
              <a:buFont typeface="Lucida Grande"/>
              <a:buChar char="－"/>
            </a:pPr>
            <a:r>
              <a:rPr lang="en-US" sz="1730" dirty="0" err="1" smtClean="0">
                <a:latin typeface="Calibri" pitchFamily="34" charset="0"/>
              </a:rPr>
              <a:t>Stoppe</a:t>
            </a:r>
            <a:r>
              <a:rPr lang="en-US" sz="1730" dirty="0" smtClean="0">
                <a:latin typeface="Calibri" pitchFamily="34" charset="0"/>
              </a:rPr>
              <a:t> la migration des </a:t>
            </a:r>
            <a:r>
              <a:rPr lang="en-US" sz="1730" dirty="0" err="1" smtClean="0">
                <a:latin typeface="Calibri" pitchFamily="34" charset="0"/>
              </a:rPr>
              <a:t>neutrophiles</a:t>
            </a:r>
            <a:endParaRPr lang="en-US" sz="1730" dirty="0" smtClean="0">
              <a:latin typeface="Calibri" pitchFamily="34" charset="0"/>
            </a:endParaRPr>
          </a:p>
          <a:p>
            <a:pPr lvl="1">
              <a:buSzPct val="50000"/>
              <a:buFont typeface="Lucida Grande"/>
              <a:buChar char="－"/>
            </a:pPr>
            <a:r>
              <a:rPr lang="en-US" sz="1730" dirty="0" err="1" smtClean="0">
                <a:latin typeface="Calibri" pitchFamily="34" charset="0"/>
              </a:rPr>
              <a:t>Stimule</a:t>
            </a:r>
            <a:r>
              <a:rPr lang="en-US" sz="1730" dirty="0" smtClean="0">
                <a:latin typeface="Calibri" pitchFamily="34" charset="0"/>
              </a:rPr>
              <a:t> la </a:t>
            </a:r>
            <a:r>
              <a:rPr lang="en-US" sz="1730" dirty="0" err="1" smtClean="0">
                <a:latin typeface="Calibri" pitchFamily="34" charset="0"/>
              </a:rPr>
              <a:t>phagocytose</a:t>
            </a:r>
            <a:r>
              <a:rPr lang="en-US" sz="1730" dirty="0" smtClean="0">
                <a:latin typeface="Calibri" pitchFamily="34" charset="0"/>
              </a:rPr>
              <a:t> des </a:t>
            </a:r>
            <a:r>
              <a:rPr lang="en-US" sz="1730" dirty="0" err="1" smtClean="0">
                <a:latin typeface="Calibri" pitchFamily="34" charset="0"/>
              </a:rPr>
              <a:t>neutrophiles</a:t>
            </a:r>
            <a:r>
              <a:rPr lang="en-US" sz="1730" dirty="0" smtClean="0">
                <a:latin typeface="Calibri" pitchFamily="34" charset="0"/>
              </a:rPr>
              <a:t> par les macrophages</a:t>
            </a:r>
          </a:p>
          <a:p>
            <a:pPr lvl="1">
              <a:buSzPct val="50000"/>
              <a:buFont typeface="Lucida Grande"/>
              <a:buChar char="－"/>
            </a:pPr>
            <a:r>
              <a:rPr lang="en-US" sz="1730" dirty="0" err="1" smtClean="0">
                <a:latin typeface="Calibri" pitchFamily="34" charset="0"/>
              </a:rPr>
              <a:t>Inhibe</a:t>
            </a:r>
            <a:r>
              <a:rPr lang="en-US" sz="1730" dirty="0" smtClean="0">
                <a:latin typeface="Calibri" pitchFamily="34" charset="0"/>
              </a:rPr>
              <a:t> le TNF-</a:t>
            </a:r>
            <a:r>
              <a:rPr lang="el-GR" sz="1730" dirty="0" smtClean="0">
                <a:latin typeface="Calibri" pitchFamily="34" charset="0"/>
              </a:rPr>
              <a:t>α</a:t>
            </a:r>
            <a:r>
              <a:rPr lang="en-US" sz="1730" dirty="0" smtClean="0">
                <a:latin typeface="Calibri" pitchFamily="34" charset="0"/>
              </a:rPr>
              <a:t> et l’IL-12</a:t>
            </a:r>
          </a:p>
          <a:p>
            <a:pPr lvl="1">
              <a:buSzPct val="50000"/>
              <a:buFont typeface="Lucida Grande"/>
              <a:buChar char="－"/>
            </a:pPr>
            <a:r>
              <a:rPr lang="en-US" sz="1730" dirty="0" err="1" smtClean="0">
                <a:latin typeface="Calibri" pitchFamily="34" charset="0"/>
              </a:rPr>
              <a:t>Facilite</a:t>
            </a:r>
            <a:r>
              <a:rPr lang="en-US" sz="1730" dirty="0" smtClean="0">
                <a:latin typeface="Calibri" pitchFamily="34" charset="0"/>
              </a:rPr>
              <a:t> </a:t>
            </a:r>
            <a:r>
              <a:rPr lang="en-US" sz="1730" dirty="0" err="1" smtClean="0">
                <a:latin typeface="Calibri" pitchFamily="34" charset="0"/>
              </a:rPr>
              <a:t>l’élimination</a:t>
            </a:r>
            <a:r>
              <a:rPr lang="en-US" sz="1730" dirty="0" smtClean="0">
                <a:latin typeface="Calibri" pitchFamily="34" charset="0"/>
              </a:rPr>
              <a:t> des </a:t>
            </a:r>
            <a:r>
              <a:rPr lang="en-US" sz="1730" dirty="0" err="1" smtClean="0">
                <a:latin typeface="Calibri" pitchFamily="34" charset="0"/>
              </a:rPr>
              <a:t>chémokines</a:t>
            </a:r>
            <a:endParaRPr lang="en-US" sz="1730" dirty="0" smtClean="0">
              <a:latin typeface="Calibri" pitchFamily="34" charset="0"/>
            </a:endParaRPr>
          </a:p>
          <a:p>
            <a:pPr lvl="1">
              <a:buSzPct val="50000"/>
              <a:buFont typeface="Lucida Grande"/>
              <a:buChar char="－"/>
            </a:pPr>
            <a:r>
              <a:rPr lang="en-US" sz="1730" dirty="0" err="1" smtClean="0">
                <a:latin typeface="Calibri" pitchFamily="34" charset="0"/>
              </a:rPr>
              <a:t>Freine</a:t>
            </a:r>
            <a:r>
              <a:rPr lang="en-US" sz="1730" dirty="0" smtClean="0">
                <a:latin typeface="Calibri" pitchFamily="34" charset="0"/>
              </a:rPr>
              <a:t> la formation de </a:t>
            </a:r>
            <a:r>
              <a:rPr lang="en-US" sz="1730" dirty="0" err="1" smtClean="0">
                <a:latin typeface="Calibri" pitchFamily="34" charset="0"/>
              </a:rPr>
              <a:t>tissus</a:t>
            </a:r>
            <a:r>
              <a:rPr lang="en-US" sz="1730" dirty="0" smtClean="0">
                <a:latin typeface="Calibri" pitchFamily="34" charset="0"/>
              </a:rPr>
              <a:t> </a:t>
            </a:r>
            <a:r>
              <a:rPr lang="en-US" sz="1730" dirty="0" err="1" smtClean="0">
                <a:latin typeface="Calibri" pitchFamily="34" charset="0"/>
              </a:rPr>
              <a:t>fibreux</a:t>
            </a:r>
            <a:endParaRPr lang="en-US" sz="1730" dirty="0" smtClean="0">
              <a:latin typeface="Calibri" pitchFamily="34" charset="0"/>
            </a:endParaRPr>
          </a:p>
          <a:p>
            <a:pPr lvl="1">
              <a:buSzPct val="50000"/>
              <a:buFont typeface="Lucida Grande"/>
              <a:buChar char="－"/>
            </a:pPr>
            <a:r>
              <a:rPr lang="en-US" sz="1730" dirty="0" err="1" smtClean="0">
                <a:latin typeface="Calibri" pitchFamily="34" charset="0"/>
              </a:rPr>
              <a:t>Inhibe</a:t>
            </a:r>
            <a:r>
              <a:rPr lang="en-US" sz="1730" dirty="0" smtClean="0">
                <a:latin typeface="Calibri" pitchFamily="34" charset="0"/>
              </a:rPr>
              <a:t> la formation </a:t>
            </a:r>
            <a:r>
              <a:rPr lang="en-US" sz="1730" dirty="0" err="1" smtClean="0">
                <a:latin typeface="Calibri" pitchFamily="34" charset="0"/>
              </a:rPr>
              <a:t>d’anion</a:t>
            </a:r>
            <a:r>
              <a:rPr lang="en-US" sz="1730" dirty="0" smtClean="0">
                <a:latin typeface="Calibri" pitchFamily="34" charset="0"/>
              </a:rPr>
              <a:t> superoxide</a:t>
            </a:r>
            <a:endParaRPr lang="fr-FR" sz="1730" dirty="0">
              <a:solidFill>
                <a:srgbClr val="00000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900" dirty="0" err="1" smtClean="0"/>
              <a:t>Rôles</a:t>
            </a:r>
            <a:r>
              <a:rPr lang="en-US" sz="2900" dirty="0" smtClean="0"/>
              <a:t> des </a:t>
            </a:r>
            <a:r>
              <a:rPr lang="en-US" sz="2900" dirty="0" err="1" smtClean="0"/>
              <a:t>médiateurs</a:t>
            </a:r>
            <a:r>
              <a:rPr lang="en-US" sz="2900" dirty="0" smtClean="0"/>
              <a:t> </a:t>
            </a:r>
            <a:r>
              <a:rPr lang="en-US" sz="2900" dirty="0" err="1" smtClean="0"/>
              <a:t>lipidiques</a:t>
            </a:r>
            <a:r>
              <a:rPr lang="en-US" sz="2900" dirty="0" smtClean="0"/>
              <a:t> de la </a:t>
            </a:r>
            <a:r>
              <a:rPr lang="en-US" sz="2900" dirty="0" err="1" smtClean="0"/>
              <a:t>résolution</a:t>
            </a:r>
            <a:endParaRPr lang="fr-FR" sz="2900" dirty="0"/>
          </a:p>
        </p:txBody>
      </p:sp>
      <p:pic>
        <p:nvPicPr>
          <p:cNvPr id="5" name="~PP680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1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340805"/>
            <a:ext cx="8157253" cy="494439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1946" b="1" dirty="0" smtClean="0"/>
              <a:t>Résolution3 </a:t>
            </a:r>
            <a:r>
              <a:rPr lang="en-US" sz="1946" b="1" i="1" dirty="0" smtClean="0"/>
              <a:t>in vivo </a:t>
            </a:r>
            <a:r>
              <a:rPr lang="en-US" dirty="0" smtClean="0"/>
              <a:t>:  </a:t>
            </a:r>
            <a:r>
              <a:rPr lang="en-US" sz="1730" dirty="0" smtClean="0"/>
              <a:t>par </a:t>
            </a:r>
            <a:r>
              <a:rPr lang="en-US" sz="1730" dirty="0" err="1" smtClean="0"/>
              <a:t>voie</a:t>
            </a:r>
            <a:r>
              <a:rPr lang="en-US" sz="1730" dirty="0" smtClean="0"/>
              <a:t> </a:t>
            </a:r>
            <a:r>
              <a:rPr lang="en-US" sz="1730" dirty="0" err="1" smtClean="0"/>
              <a:t>orale</a:t>
            </a:r>
            <a:r>
              <a:rPr lang="en-US" sz="1730" dirty="0" smtClean="0"/>
              <a:t> </a:t>
            </a:r>
            <a:r>
              <a:rPr lang="en-US" sz="1730" dirty="0" err="1" smtClean="0"/>
              <a:t>excellente</a:t>
            </a:r>
            <a:endParaRPr lang="en-US" sz="1730" dirty="0" smtClean="0"/>
          </a:p>
          <a:p>
            <a:pPr>
              <a:defRPr/>
            </a:pPr>
            <a:r>
              <a:rPr lang="en-US" sz="1730" dirty="0" smtClean="0"/>
              <a:t>      absorption et </a:t>
            </a:r>
            <a:r>
              <a:rPr lang="en-US" sz="1730" dirty="0" err="1" smtClean="0"/>
              <a:t>taux</a:t>
            </a:r>
            <a:r>
              <a:rPr lang="en-US" sz="1730" dirty="0" smtClean="0"/>
              <a:t> </a:t>
            </a:r>
            <a:r>
              <a:rPr lang="en-US" sz="1730" dirty="0" err="1" smtClean="0"/>
              <a:t>sanguins</a:t>
            </a:r>
            <a:r>
              <a:rPr lang="en-US" sz="1730" dirty="0" smtClean="0"/>
              <a:t> </a:t>
            </a:r>
            <a:r>
              <a:rPr lang="en-US" sz="1730" dirty="0" err="1" smtClean="0"/>
              <a:t>élevés</a:t>
            </a:r>
            <a:endParaRPr lang="en-US" sz="1730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defRPr/>
            </a:pPr>
            <a:r>
              <a:rPr lang="en-US" sz="1946" b="1" dirty="0" err="1" smtClean="0"/>
              <a:t>Littérature</a:t>
            </a:r>
            <a:endParaRPr lang="en-US" sz="1946" b="1" dirty="0" smtClean="0"/>
          </a:p>
          <a:p>
            <a:pPr lvl="1">
              <a:buSzPct val="50000"/>
              <a:defRPr/>
            </a:pPr>
            <a:r>
              <a:rPr lang="en-US" sz="1730" dirty="0" err="1" smtClean="0"/>
              <a:t>Logas</a:t>
            </a:r>
            <a:r>
              <a:rPr lang="en-US" sz="1730" dirty="0" smtClean="0"/>
              <a:t> and </a:t>
            </a:r>
            <a:r>
              <a:rPr lang="en-US" sz="1730" dirty="0" err="1" smtClean="0"/>
              <a:t>Kundle</a:t>
            </a:r>
            <a:r>
              <a:rPr lang="en-US" sz="1730" dirty="0" smtClean="0"/>
              <a:t> 1994: 40 mg/kg EPA = 26 mg/kg DHA 6 </a:t>
            </a:r>
            <a:r>
              <a:rPr lang="en-US" sz="1730" dirty="0" err="1" smtClean="0"/>
              <a:t>semaines</a:t>
            </a:r>
            <a:r>
              <a:rPr lang="en-US" sz="1730" dirty="0" smtClean="0"/>
              <a:t>, </a:t>
            </a:r>
            <a:r>
              <a:rPr lang="en-US" sz="1730" dirty="0" err="1" smtClean="0"/>
              <a:t>réduction</a:t>
            </a:r>
            <a:r>
              <a:rPr lang="en-US" sz="1730" dirty="0" smtClean="0"/>
              <a:t> du </a:t>
            </a:r>
            <a:r>
              <a:rPr lang="en-US" sz="1730" dirty="0" err="1" smtClean="0"/>
              <a:t>prurit</a:t>
            </a:r>
            <a:r>
              <a:rPr lang="en-US" sz="1730" dirty="0" smtClean="0"/>
              <a:t> et self trauma</a:t>
            </a:r>
          </a:p>
          <a:p>
            <a:pPr lvl="1">
              <a:buSzPct val="50000"/>
              <a:defRPr/>
            </a:pPr>
            <a:r>
              <a:rPr lang="en-US" sz="1730" dirty="0" smtClean="0"/>
              <a:t>Mueller et al 2005 : DHA 35-55 mg/kg + EPA 55-85 mg/kg 10 </a:t>
            </a:r>
            <a:r>
              <a:rPr lang="en-US" sz="1730" dirty="0" err="1" smtClean="0"/>
              <a:t>semaines</a:t>
            </a:r>
            <a:r>
              <a:rPr lang="en-US" sz="1730" dirty="0" smtClean="0"/>
              <a:t>, </a:t>
            </a:r>
            <a:r>
              <a:rPr lang="en-US" sz="1730" dirty="0" err="1" smtClean="0"/>
              <a:t>réduction</a:t>
            </a:r>
            <a:r>
              <a:rPr lang="en-US" sz="1730" dirty="0" smtClean="0"/>
              <a:t> du </a:t>
            </a:r>
            <a:r>
              <a:rPr lang="en-US" sz="1730" dirty="0" err="1" smtClean="0"/>
              <a:t>prurit</a:t>
            </a:r>
            <a:r>
              <a:rPr lang="en-US" sz="1730" dirty="0" smtClean="0"/>
              <a:t> et scores </a:t>
            </a:r>
            <a:r>
              <a:rPr lang="en-US" sz="1730" dirty="0" err="1" smtClean="0"/>
              <a:t>cliniques</a:t>
            </a:r>
            <a:endParaRPr lang="en-US" sz="1730" dirty="0" smtClean="0"/>
          </a:p>
          <a:p>
            <a:pPr lvl="1">
              <a:buSzPct val="50000"/>
              <a:defRPr/>
            </a:pPr>
            <a:r>
              <a:rPr lang="en-US" sz="1730" dirty="0" err="1" smtClean="0"/>
              <a:t>Saevick</a:t>
            </a:r>
            <a:r>
              <a:rPr lang="en-US" sz="1730" dirty="0" smtClean="0"/>
              <a:t> et al 2004: EPA + DHA </a:t>
            </a:r>
            <a:r>
              <a:rPr lang="en-US" sz="1730" dirty="0" err="1" smtClean="0"/>
              <a:t>réduction</a:t>
            </a:r>
            <a:r>
              <a:rPr lang="en-US" sz="1730" dirty="0" smtClean="0"/>
              <a:t> de la </a:t>
            </a:r>
            <a:r>
              <a:rPr lang="en-US" sz="1730" dirty="0" err="1" smtClean="0"/>
              <a:t>quantité</a:t>
            </a:r>
            <a:r>
              <a:rPr lang="en-US" sz="1730" dirty="0" smtClean="0"/>
              <a:t> et </a:t>
            </a:r>
            <a:r>
              <a:rPr lang="en-US" sz="1730" dirty="0" err="1" smtClean="0"/>
              <a:t>durée</a:t>
            </a:r>
            <a:r>
              <a:rPr lang="en-US" sz="1730" dirty="0" smtClean="0"/>
              <a:t> du </a:t>
            </a:r>
            <a:r>
              <a:rPr lang="en-US" sz="1730" dirty="0" err="1" smtClean="0"/>
              <a:t>traitement</a:t>
            </a:r>
            <a:r>
              <a:rPr lang="en-US" sz="1730" dirty="0" smtClean="0"/>
              <a:t> </a:t>
            </a:r>
            <a:r>
              <a:rPr lang="en-US" sz="1730" dirty="0" err="1" smtClean="0"/>
              <a:t>stéroidien</a:t>
            </a:r>
            <a:r>
              <a:rPr lang="en-US" sz="1730" dirty="0" smtClean="0"/>
              <a:t>.</a:t>
            </a:r>
          </a:p>
          <a:p>
            <a:pPr lvl="1">
              <a:buSzPct val="50000"/>
              <a:defRPr/>
            </a:pPr>
            <a:r>
              <a:rPr lang="en-US" sz="1730" i="1" dirty="0" smtClean="0"/>
              <a:t>In vitro</a:t>
            </a:r>
            <a:r>
              <a:rPr lang="en-US" sz="1730" dirty="0" smtClean="0"/>
              <a:t>: Seidel et al 2005, </a:t>
            </a:r>
            <a:r>
              <a:rPr lang="en-US" sz="1730" dirty="0" err="1" smtClean="0"/>
              <a:t>Gueck</a:t>
            </a:r>
            <a:r>
              <a:rPr lang="en-US" sz="1730" dirty="0" smtClean="0"/>
              <a:t> et al 2004: </a:t>
            </a:r>
            <a:r>
              <a:rPr lang="en-US" sz="1730" dirty="0" err="1" smtClean="0"/>
              <a:t>réduction</a:t>
            </a:r>
            <a:r>
              <a:rPr lang="en-US" sz="1730" dirty="0" smtClean="0"/>
              <a:t> des </a:t>
            </a:r>
            <a:r>
              <a:rPr lang="en-US" sz="1730" dirty="0" err="1" smtClean="0"/>
              <a:t>médiateurs</a:t>
            </a:r>
            <a:r>
              <a:rPr lang="en-US" sz="1730" dirty="0" smtClean="0"/>
              <a:t> </a:t>
            </a:r>
            <a:r>
              <a:rPr lang="en-US" sz="1730" dirty="0" err="1" smtClean="0"/>
              <a:t>inflammatoires</a:t>
            </a:r>
            <a:r>
              <a:rPr lang="en-US" sz="1730" dirty="0" smtClean="0"/>
              <a:t> </a:t>
            </a:r>
            <a:r>
              <a:rPr lang="en-US" sz="1730" dirty="0" err="1" smtClean="0"/>
              <a:t>produits</a:t>
            </a:r>
            <a:r>
              <a:rPr lang="en-US" sz="1730" dirty="0" smtClean="0"/>
              <a:t> par les </a:t>
            </a:r>
            <a:r>
              <a:rPr lang="en-US" sz="1730" dirty="0" err="1" smtClean="0"/>
              <a:t>mastocytes</a:t>
            </a:r>
            <a:r>
              <a:rPr lang="en-US" sz="1730" dirty="0" smtClean="0"/>
              <a:t> </a:t>
            </a:r>
          </a:p>
          <a:p>
            <a:pPr lvl="1">
              <a:buSzPct val="50000"/>
              <a:defRPr/>
            </a:pPr>
            <a:endParaRPr lang="en-US" dirty="0" smtClean="0"/>
          </a:p>
          <a:p>
            <a:pPr>
              <a:defRPr/>
            </a:pPr>
            <a:r>
              <a:rPr lang="en-US" sz="1946" b="1" dirty="0" err="1" smtClean="0"/>
              <a:t>Autres</a:t>
            </a:r>
            <a:r>
              <a:rPr lang="en-US" dirty="0" smtClean="0"/>
              <a:t> : </a:t>
            </a:r>
            <a:r>
              <a:rPr lang="en-US" sz="1730" dirty="0" err="1" smtClean="0"/>
              <a:t>plusieurs</a:t>
            </a:r>
            <a:r>
              <a:rPr lang="en-US" sz="1730" dirty="0" smtClean="0"/>
              <a:t> articles </a:t>
            </a:r>
            <a:r>
              <a:rPr lang="en-US" sz="1730" dirty="0" err="1" smtClean="0"/>
              <a:t>sur</a:t>
            </a:r>
            <a:r>
              <a:rPr lang="en-US" sz="1730" dirty="0" smtClean="0"/>
              <a:t> </a:t>
            </a:r>
            <a:r>
              <a:rPr lang="en-US" sz="1730" dirty="0" err="1" smtClean="0"/>
              <a:t>l’arthrite</a:t>
            </a:r>
            <a:r>
              <a:rPr lang="en-US" sz="1730" dirty="0" smtClean="0"/>
              <a:t>  en </a:t>
            </a:r>
            <a:r>
              <a:rPr lang="en-US" sz="1730" dirty="0" err="1" smtClean="0"/>
              <a:t>humaine</a:t>
            </a:r>
            <a:r>
              <a:rPr lang="en-US" sz="1730" dirty="0" smtClean="0"/>
              <a:t> et chez le </a:t>
            </a:r>
            <a:r>
              <a:rPr lang="en-US" sz="1730" dirty="0" err="1" smtClean="0"/>
              <a:t>chien</a:t>
            </a:r>
            <a:r>
              <a:rPr lang="en-US" sz="1730" dirty="0" smtClean="0"/>
              <a:t> ; </a:t>
            </a:r>
            <a:r>
              <a:rPr lang="en-US" sz="1730" dirty="0" err="1" smtClean="0"/>
              <a:t>réduction</a:t>
            </a:r>
            <a:r>
              <a:rPr lang="en-US" sz="1730" dirty="0" smtClean="0"/>
              <a:t> de la </a:t>
            </a:r>
            <a:r>
              <a:rPr lang="en-US" sz="1730" dirty="0" err="1" smtClean="0"/>
              <a:t>quantité</a:t>
            </a:r>
            <a:r>
              <a:rPr lang="en-US" sz="1730" dirty="0" smtClean="0"/>
              <a:t> et </a:t>
            </a:r>
            <a:r>
              <a:rPr lang="en-US" sz="1730" dirty="0" err="1" smtClean="0"/>
              <a:t>durée</a:t>
            </a:r>
            <a:r>
              <a:rPr lang="en-US" sz="1730" dirty="0" smtClean="0"/>
              <a:t> de </a:t>
            </a:r>
            <a:r>
              <a:rPr lang="en-US" sz="1730" dirty="0" err="1" smtClean="0"/>
              <a:t>traitements</a:t>
            </a:r>
            <a:r>
              <a:rPr lang="en-US" sz="1730" dirty="0" smtClean="0"/>
              <a:t> non </a:t>
            </a:r>
            <a:r>
              <a:rPr lang="en-US" sz="1730" dirty="0" err="1" smtClean="0"/>
              <a:t>stéroïdiens</a:t>
            </a:r>
            <a:r>
              <a:rPr lang="en-US" sz="1730" dirty="0" smtClean="0"/>
              <a:t> par un tiers.</a:t>
            </a:r>
          </a:p>
          <a:p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00" dirty="0" err="1" smtClean="0"/>
              <a:t>Preuves</a:t>
            </a:r>
            <a:r>
              <a:rPr lang="en-US" sz="2900" dirty="0" smtClean="0"/>
              <a:t> </a:t>
            </a:r>
            <a:r>
              <a:rPr lang="en-US" sz="2900" dirty="0" err="1" smtClean="0"/>
              <a:t>cliniques</a:t>
            </a:r>
            <a:r>
              <a:rPr lang="en-US" sz="2900" dirty="0" smtClean="0"/>
              <a:t> chez le </a:t>
            </a:r>
            <a:r>
              <a:rPr lang="en-US" sz="2900" dirty="0" err="1" smtClean="0"/>
              <a:t>chien</a:t>
            </a:r>
            <a:r>
              <a:rPr lang="en-US" sz="2900" dirty="0" smtClean="0"/>
              <a:t> DHA + EPA</a:t>
            </a:r>
            <a:endParaRPr lang="fr-FR" sz="2900" dirty="0">
              <a:solidFill>
                <a:srgbClr val="000000"/>
              </a:solidFill>
            </a:endParaRPr>
          </a:p>
        </p:txBody>
      </p:sp>
      <p:pic>
        <p:nvPicPr>
          <p:cNvPr id="5" name="Image 4" descr="infslide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037" y="1038415"/>
            <a:ext cx="2765416" cy="1692000"/>
          </a:xfrm>
          <a:prstGeom prst="rect">
            <a:avLst/>
          </a:prstGeom>
        </p:spPr>
      </p:pic>
      <p:pic>
        <p:nvPicPr>
          <p:cNvPr id="6" name="~PP2925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1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flaconprurit fond blancwebca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052" y="1464759"/>
            <a:ext cx="743758" cy="2159980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0" y="149926"/>
            <a:ext cx="9144000" cy="1176485"/>
          </a:xfrm>
        </p:spPr>
        <p:txBody>
          <a:bodyPr/>
          <a:lstStyle/>
          <a:p>
            <a:r>
              <a:rPr lang="fr-FR" dirty="0" smtClean="0"/>
              <a:t>Dermatites</a:t>
            </a:r>
            <a:r>
              <a:rPr lang="en-US" dirty="0" smtClean="0"/>
              <a:t> </a:t>
            </a:r>
            <a:r>
              <a:rPr lang="en-US" dirty="0" err="1" smtClean="0"/>
              <a:t>prurigineuses</a:t>
            </a:r>
            <a:r>
              <a:rPr lang="en-US" dirty="0" smtClean="0"/>
              <a:t> : </a:t>
            </a:r>
            <a:br>
              <a:rPr lang="en-US" dirty="0" smtClean="0"/>
            </a:br>
            <a:r>
              <a:rPr lang="en-US" dirty="0" err="1" smtClean="0"/>
              <a:t>produits</a:t>
            </a:r>
            <a:r>
              <a:rPr lang="en-US" dirty="0" smtClean="0"/>
              <a:t> </a:t>
            </a:r>
            <a:r>
              <a:rPr lang="en-US" dirty="0" err="1" smtClean="0"/>
              <a:t>Arcanatura</a:t>
            </a:r>
            <a:endParaRPr lang="fr-FR" dirty="0"/>
          </a:p>
        </p:txBody>
      </p:sp>
      <p:pic>
        <p:nvPicPr>
          <p:cNvPr id="9" name="Image 8" descr="photoresolution72.tif"/>
          <p:cNvPicPr>
            <a:picLocks noChangeAspect="1"/>
          </p:cNvPicPr>
          <p:nvPr/>
        </p:nvPicPr>
        <p:blipFill>
          <a:blip r:embed="rId4"/>
          <a:srcRect b="108"/>
          <a:stretch>
            <a:fillRect/>
          </a:stretch>
        </p:blipFill>
        <p:spPr>
          <a:xfrm>
            <a:off x="6694144" y="4006223"/>
            <a:ext cx="1566240" cy="1157765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498551" y="1704622"/>
            <a:ext cx="400697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Shampooing </a:t>
            </a:r>
            <a:r>
              <a:rPr lang="en-US" sz="1600" b="1" dirty="0" err="1">
                <a:latin typeface="Calibri" pitchFamily="34" charset="0"/>
              </a:rPr>
              <a:t>Prurit</a:t>
            </a:r>
            <a:r>
              <a:rPr lang="en-US" sz="1600" b="1" dirty="0">
                <a:latin typeface="Calibri" pitchFamily="34" charset="0"/>
              </a:rPr>
              <a:t> </a:t>
            </a:r>
            <a:r>
              <a:rPr lang="en-US" sz="1600" b="1" dirty="0" err="1" smtClean="0">
                <a:latin typeface="Calibri" pitchFamily="34" charset="0"/>
              </a:rPr>
              <a:t>Arcanatura</a:t>
            </a:r>
            <a:endParaRPr lang="en-US" sz="1600" dirty="0" smtClean="0">
              <a:latin typeface="Calibri" pitchFamily="34" charset="0"/>
            </a:endParaRPr>
          </a:p>
          <a:p>
            <a:pPr>
              <a:buSzPct val="80000"/>
              <a:buFont typeface="Arial" charset="0"/>
              <a:buChar char="•"/>
            </a:pPr>
            <a:r>
              <a:rPr lang="en-US" sz="1600" dirty="0" smtClean="0">
                <a:latin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</a:rPr>
              <a:t>à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>
                <a:cs typeface=""/>
              </a:rPr>
              <a:t>base </a:t>
            </a:r>
            <a:r>
              <a:rPr lang="en-US" sz="1600" dirty="0" err="1">
                <a:cs typeface=""/>
              </a:rPr>
              <a:t>d’extraits</a:t>
            </a:r>
            <a:r>
              <a:rPr lang="en-US" sz="1600" dirty="0">
                <a:cs typeface=""/>
              </a:rPr>
              <a:t>  </a:t>
            </a:r>
            <a:r>
              <a:rPr lang="en-US" sz="1600">
                <a:latin typeface="Calibri" pitchFamily="34" charset="0"/>
              </a:rPr>
              <a:t>de </a:t>
            </a:r>
            <a:r>
              <a:rPr lang="en-US" sz="1600" smtClean="0">
                <a:latin typeface="Calibri" pitchFamily="34" charset="0"/>
              </a:rPr>
              <a:t>plantes </a:t>
            </a:r>
            <a:r>
              <a:rPr lang="en-US" sz="1600" smtClean="0">
                <a:latin typeface="Calibri"/>
              </a:rPr>
              <a:t>á</a:t>
            </a:r>
            <a:r>
              <a:rPr lang="en-US" sz="1600" smtClean="0">
                <a:latin typeface="Calibri" pitchFamily="34" charset="0"/>
              </a:rPr>
              <a:t> activit</a:t>
            </a:r>
            <a:r>
              <a:rPr lang="en-US" sz="1600" smtClean="0">
                <a:latin typeface="Calibri"/>
              </a:rPr>
              <a:t>é</a:t>
            </a:r>
            <a:r>
              <a:rPr lang="en-US" sz="1600" smtClean="0">
                <a:latin typeface="Calibri" pitchFamily="34" charset="0"/>
              </a:rPr>
              <a:t> anti-inflammatoires,  de tensio-actifs naturels et d’agents hydratants.</a:t>
            </a:r>
            <a:endParaRPr lang="en-US" sz="1600" dirty="0">
              <a:latin typeface="Calibri" pitchFamily="34" charset="0"/>
            </a:endParaRPr>
          </a:p>
          <a:p>
            <a:pPr>
              <a:buSzPct val="80000"/>
              <a:buFont typeface="Arial" charset="0"/>
              <a:buChar char="•"/>
            </a:pPr>
            <a:r>
              <a:rPr lang="en-US" sz="1600" dirty="0" smtClean="0">
                <a:latin typeface="Calibri" pitchFamily="34" charset="0"/>
              </a:rPr>
              <a:t>  3 </a:t>
            </a:r>
            <a:r>
              <a:rPr lang="en-US" sz="1600" dirty="0" err="1">
                <a:latin typeface="Calibri" pitchFamily="34" charset="0"/>
              </a:rPr>
              <a:t>fois</a:t>
            </a:r>
            <a:r>
              <a:rPr lang="en-US" sz="1600" dirty="0">
                <a:latin typeface="Calibri" pitchFamily="34" charset="0"/>
              </a:rPr>
              <a:t> par </a:t>
            </a:r>
            <a:r>
              <a:rPr lang="en-US" sz="1600" dirty="0" err="1">
                <a:latin typeface="Calibri" pitchFamily="34" charset="0"/>
              </a:rPr>
              <a:t>semaine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</a:rPr>
              <a:t>pendant </a:t>
            </a:r>
            <a:r>
              <a:rPr lang="en-US" sz="1600" dirty="0" err="1">
                <a:latin typeface="Calibri" pitchFamily="34" charset="0"/>
              </a:rPr>
              <a:t>une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</a:rPr>
              <a:t>semaine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puis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>2 </a:t>
            </a:r>
            <a:r>
              <a:rPr lang="en-US" sz="1600" dirty="0" err="1">
                <a:latin typeface="Calibri" pitchFamily="34" charset="0"/>
              </a:rPr>
              <a:t>fois</a:t>
            </a:r>
            <a:r>
              <a:rPr lang="en-US" sz="1600" dirty="0">
                <a:latin typeface="Calibri" pitchFamily="34" charset="0"/>
              </a:rPr>
              <a:t> par </a:t>
            </a:r>
            <a:r>
              <a:rPr lang="en-US" sz="1600" dirty="0" err="1">
                <a:latin typeface="Calibri" pitchFamily="34" charset="0"/>
              </a:rPr>
              <a:t>semaine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</a:rPr>
              <a:t>pendant </a:t>
            </a:r>
            <a:r>
              <a:rPr lang="en-US" sz="1600" smtClean="0">
                <a:latin typeface="Calibri" pitchFamily="34" charset="0"/>
              </a:rPr>
              <a:t>2 semaines</a:t>
            </a: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2280356" y="3494460"/>
            <a:ext cx="4552113" cy="2181291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400" b="1" dirty="0" err="1" smtClean="0">
                <a:latin typeface="Calibri" pitchFamily="34" charset="0"/>
              </a:rPr>
              <a:t>Résolution</a:t>
            </a:r>
            <a:r>
              <a:rPr lang="en-US" sz="1400" b="1" dirty="0" smtClean="0">
                <a:latin typeface="Calibri" pitchFamily="34" charset="0"/>
              </a:rPr>
              <a:t> 3 ®</a:t>
            </a:r>
          </a:p>
          <a:p>
            <a:pPr marL="90488" indent="-90488">
              <a:spcBef>
                <a:spcPct val="200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1400" dirty="0" smtClean="0">
                <a:cs typeface=""/>
              </a:rPr>
              <a:t> </a:t>
            </a:r>
            <a:r>
              <a:rPr lang="en-US" sz="1600" dirty="0" smtClean="0">
                <a:cs typeface=""/>
              </a:rPr>
              <a:t>DHA </a:t>
            </a:r>
            <a:r>
              <a:rPr lang="en-US" sz="1600" dirty="0">
                <a:cs typeface=""/>
              </a:rPr>
              <a:t>et EPA </a:t>
            </a:r>
            <a:r>
              <a:rPr lang="en-US" sz="1600" dirty="0" err="1">
                <a:cs typeface=""/>
              </a:rPr>
              <a:t>provenant</a:t>
            </a:r>
            <a:r>
              <a:rPr lang="en-US" sz="1600" dirty="0">
                <a:cs typeface=""/>
              </a:rPr>
              <a:t> </a:t>
            </a:r>
            <a:r>
              <a:rPr lang="en-US" sz="1600" dirty="0" err="1">
                <a:cs typeface=""/>
              </a:rPr>
              <a:t>d’algues</a:t>
            </a:r>
            <a:r>
              <a:rPr lang="en-US" sz="1600" dirty="0">
                <a:cs typeface=""/>
              </a:rPr>
              <a:t> </a:t>
            </a:r>
            <a:r>
              <a:rPr lang="en-US" sz="1600" dirty="0" err="1">
                <a:cs typeface=""/>
              </a:rPr>
              <a:t>cultivées</a:t>
            </a:r>
            <a:r>
              <a:rPr lang="en-US" sz="1600" dirty="0">
                <a:cs typeface=""/>
              </a:rPr>
              <a:t> en </a:t>
            </a:r>
            <a:r>
              <a:rPr lang="en-US" sz="1600" dirty="0" err="1" smtClean="0">
                <a:cs typeface=""/>
              </a:rPr>
              <a:t>fermenteur</a:t>
            </a:r>
            <a:r>
              <a:rPr lang="en-US" sz="1600" dirty="0" smtClean="0">
                <a:cs typeface=""/>
              </a:rPr>
              <a:t> : </a:t>
            </a:r>
            <a:r>
              <a:rPr lang="en-US" sz="1600" dirty="0">
                <a:cs typeface=""/>
              </a:rPr>
              <a:t>pas</a:t>
            </a:r>
            <a:r>
              <a:rPr lang="en-US" sz="1600" dirty="0" smtClean="0">
                <a:cs typeface=""/>
              </a:rPr>
              <a:t> de </a:t>
            </a:r>
            <a:r>
              <a:rPr lang="en-US" sz="1600" dirty="0">
                <a:cs typeface=""/>
              </a:rPr>
              <a:t>pollution</a:t>
            </a:r>
            <a:r>
              <a:rPr lang="en-US" sz="1600" dirty="0" smtClean="0">
                <a:cs typeface=""/>
              </a:rPr>
              <a:t> </a:t>
            </a:r>
            <a:r>
              <a:rPr lang="en-US" sz="1600" dirty="0" err="1" smtClean="0">
                <a:cs typeface=""/>
              </a:rPr>
              <a:t>ni</a:t>
            </a:r>
            <a:r>
              <a:rPr lang="en-US" sz="1600" dirty="0" smtClean="0">
                <a:cs typeface=""/>
              </a:rPr>
              <a:t> </a:t>
            </a:r>
            <a:r>
              <a:rPr lang="en-US" sz="1600" dirty="0">
                <a:cs typeface=""/>
              </a:rPr>
              <a:t>de contamination</a:t>
            </a:r>
            <a:endParaRPr lang="en-US" sz="1600" dirty="0" smtClean="0">
              <a:cs typeface=""/>
            </a:endParaRPr>
          </a:p>
          <a:p>
            <a:pPr marL="90488" indent="-90488">
              <a:spcBef>
                <a:spcPct val="200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1600" dirty="0" smtClean="0">
                <a:cs typeface=""/>
              </a:rPr>
              <a:t> </a:t>
            </a:r>
            <a:r>
              <a:rPr lang="en-US" sz="1600" dirty="0" err="1" smtClean="0">
                <a:cs typeface=""/>
              </a:rPr>
              <a:t>très</a:t>
            </a:r>
            <a:r>
              <a:rPr lang="en-US" sz="1600" dirty="0" smtClean="0">
                <a:cs typeface=""/>
              </a:rPr>
              <a:t> </a:t>
            </a:r>
            <a:r>
              <a:rPr lang="en-US" sz="1600" dirty="0">
                <a:cs typeface=""/>
              </a:rPr>
              <a:t>riche en DHA 350 mg/ml</a:t>
            </a:r>
            <a:endParaRPr lang="en-US" sz="1600" dirty="0" smtClean="0">
              <a:cs typeface=""/>
            </a:endParaRPr>
          </a:p>
          <a:p>
            <a:pPr marL="90488" indent="-90488">
              <a:spcBef>
                <a:spcPct val="200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1600" dirty="0" smtClean="0">
                <a:cs typeface=""/>
              </a:rPr>
              <a:t> 1 </a:t>
            </a:r>
            <a:r>
              <a:rPr lang="en-US" sz="1600" dirty="0">
                <a:cs typeface=""/>
              </a:rPr>
              <a:t>ml ( 1gélule) pour 20 kg </a:t>
            </a:r>
            <a:r>
              <a:rPr lang="en-US" sz="1600" dirty="0" err="1">
                <a:cs typeface=""/>
              </a:rPr>
              <a:t>à</a:t>
            </a:r>
            <a:r>
              <a:rPr lang="en-US" sz="1600" dirty="0">
                <a:cs typeface=""/>
              </a:rPr>
              <a:t> </a:t>
            </a:r>
            <a:r>
              <a:rPr lang="en-US" sz="1600" dirty="0" err="1">
                <a:cs typeface=""/>
              </a:rPr>
              <a:t>verser</a:t>
            </a:r>
            <a:r>
              <a:rPr lang="en-US" sz="1600" dirty="0">
                <a:cs typeface=""/>
              </a:rPr>
              <a:t> </a:t>
            </a:r>
            <a:r>
              <a:rPr lang="en-US" sz="1600" dirty="0" err="1">
                <a:cs typeface=""/>
              </a:rPr>
              <a:t>sur</a:t>
            </a:r>
            <a:r>
              <a:rPr lang="en-US" sz="1600" dirty="0">
                <a:cs typeface=""/>
              </a:rPr>
              <a:t> la </a:t>
            </a:r>
            <a:r>
              <a:rPr lang="en-US" sz="1600" dirty="0" err="1">
                <a:cs typeface=""/>
              </a:rPr>
              <a:t>nourriture</a:t>
            </a:r>
            <a:r>
              <a:rPr lang="en-US" sz="1600" dirty="0">
                <a:cs typeface=""/>
              </a:rPr>
              <a:t> pendant 30 </a:t>
            </a:r>
            <a:r>
              <a:rPr lang="en-US" sz="1600" dirty="0" err="1">
                <a:cs typeface=""/>
              </a:rPr>
              <a:t>jours</a:t>
            </a:r>
            <a:r>
              <a:rPr lang="en-US" sz="1600" dirty="0">
                <a:cs typeface=""/>
              </a:rPr>
              <a:t>. </a:t>
            </a:r>
            <a:r>
              <a:rPr lang="en-US" sz="1600" dirty="0" smtClean="0">
                <a:cs typeface=""/>
              </a:rPr>
              <a:t>Commencer </a:t>
            </a:r>
            <a:r>
              <a:rPr lang="en-US" sz="1600" dirty="0" err="1">
                <a:cs typeface=""/>
              </a:rPr>
              <a:t>aussitôt</a:t>
            </a:r>
            <a:r>
              <a:rPr lang="en-US" sz="1600" dirty="0">
                <a:cs typeface=""/>
              </a:rPr>
              <a:t> </a:t>
            </a:r>
            <a:r>
              <a:rPr lang="en-US" sz="1600" dirty="0" err="1">
                <a:cs typeface=""/>
              </a:rPr>
              <a:t>que</a:t>
            </a:r>
            <a:r>
              <a:rPr lang="en-US" sz="1600" dirty="0">
                <a:cs typeface=""/>
              </a:rPr>
              <a:t> possible après diagnostic </a:t>
            </a:r>
            <a:r>
              <a:rPr lang="en-US" sz="1600" dirty="0" err="1">
                <a:cs typeface=""/>
              </a:rPr>
              <a:t>d’inflammation</a:t>
            </a:r>
            <a:endParaRPr lang="en-US" sz="1600" dirty="0" smtClean="0">
              <a:cs typeface=""/>
            </a:endParaRPr>
          </a:p>
          <a:p>
            <a:pPr marL="90488" indent="-90488">
              <a:spcBef>
                <a:spcPct val="200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1600" dirty="0" smtClean="0">
                <a:cs typeface=""/>
              </a:rPr>
              <a:t> </a:t>
            </a:r>
            <a:r>
              <a:rPr lang="en-US" sz="1600" dirty="0" err="1" smtClean="0">
                <a:cs typeface=""/>
              </a:rPr>
              <a:t>à</a:t>
            </a:r>
            <a:r>
              <a:rPr lang="en-US" sz="1600" dirty="0" smtClean="0">
                <a:cs typeface=""/>
              </a:rPr>
              <a:t> </a:t>
            </a:r>
            <a:r>
              <a:rPr lang="en-US" sz="1600" dirty="0">
                <a:cs typeface=""/>
              </a:rPr>
              <a:t>conserver </a:t>
            </a:r>
            <a:r>
              <a:rPr lang="en-US" sz="1600" dirty="0" err="1">
                <a:cs typeface=""/>
              </a:rPr>
              <a:t>à</a:t>
            </a:r>
            <a:r>
              <a:rPr lang="en-US" sz="1600" dirty="0">
                <a:cs typeface=""/>
              </a:rPr>
              <a:t> </a:t>
            </a:r>
            <a:r>
              <a:rPr lang="en-US" sz="1600" dirty="0" err="1">
                <a:cs typeface=""/>
              </a:rPr>
              <a:t>l’abri</a:t>
            </a:r>
            <a:r>
              <a:rPr lang="en-US" sz="1600" dirty="0">
                <a:cs typeface=""/>
              </a:rPr>
              <a:t> de la </a:t>
            </a:r>
            <a:r>
              <a:rPr lang="en-US" sz="1600" dirty="0" err="1">
                <a:cs typeface=""/>
              </a:rPr>
              <a:t>lumière</a:t>
            </a:r>
            <a:r>
              <a:rPr lang="en-US" sz="1600" dirty="0">
                <a:cs typeface=""/>
              </a:rPr>
              <a:t> et au </a:t>
            </a:r>
            <a:r>
              <a:rPr lang="en-US" sz="1600" dirty="0" err="1">
                <a:cs typeface=""/>
              </a:rPr>
              <a:t>refrigérateur</a:t>
            </a:r>
            <a:endParaRPr lang="en-US" sz="1600" dirty="0" smtClean="0">
              <a:cs typeface=""/>
            </a:endParaRPr>
          </a:p>
          <a:p>
            <a:pPr marL="90488" indent="-90488">
              <a:spcBef>
                <a:spcPct val="200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1600" dirty="0" smtClean="0">
                <a:cs typeface=""/>
              </a:rPr>
              <a:t> pour </a:t>
            </a:r>
            <a:r>
              <a:rPr lang="en-US" sz="1600" dirty="0" err="1" smtClean="0">
                <a:cs typeface=""/>
              </a:rPr>
              <a:t>chiens</a:t>
            </a:r>
            <a:r>
              <a:rPr lang="en-US" sz="1600" dirty="0" smtClean="0">
                <a:cs typeface=""/>
              </a:rPr>
              <a:t> </a:t>
            </a:r>
            <a:r>
              <a:rPr lang="en-US" sz="1600" dirty="0">
                <a:cs typeface=""/>
              </a:rPr>
              <a:t>et chats</a:t>
            </a:r>
          </a:p>
        </p:txBody>
      </p:sp>
      <p:pic>
        <p:nvPicPr>
          <p:cNvPr id="15" name="Image 14" descr="BouledoguePrurit7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2" y="5072779"/>
            <a:ext cx="1536558" cy="176669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8142" y="4449026"/>
            <a:ext cx="1815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Moi</a:t>
            </a:r>
            <a:r>
              <a:rPr lang="fr-FR" sz="1200" dirty="0" smtClean="0"/>
              <a:t>, j’ai la sensibilité à fleur de peau…</a:t>
            </a:r>
          </a:p>
          <a:p>
            <a:pPr algn="ctr"/>
            <a:r>
              <a:rPr lang="fr-FR" sz="1200" dirty="0" smtClean="0"/>
              <a:t>Un rien m’irrite !</a:t>
            </a:r>
            <a:endParaRPr lang="fr-FR" sz="1200" dirty="0"/>
          </a:p>
        </p:txBody>
      </p:sp>
      <p:pic>
        <p:nvPicPr>
          <p:cNvPr id="12" name="~PP3724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2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111730"/>
            <a:ext cx="9144000" cy="1077218"/>
          </a:xfr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thérapie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multimodale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en action :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err="1" smtClean="0">
                <a:latin typeface="Arial" pitchFamily="34" charset="0"/>
                <a:cs typeface="Arial" pitchFamily="34" charset="0"/>
              </a:rPr>
              <a:t>dermatites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prurigineuses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1" y="1621983"/>
            <a:ext cx="7441739" cy="431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3305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5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180581"/>
            <a:ext cx="9144000" cy="45072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1197428" y="149926"/>
            <a:ext cx="7048500" cy="1924000"/>
          </a:xfrm>
          <a:noFill/>
        </p:spPr>
        <p:txBody>
          <a:bodyPr>
            <a:noAutofit/>
          </a:bodyPr>
          <a:lstStyle/>
          <a:p>
            <a:r>
              <a:rPr lang="fr-FR" sz="2800" dirty="0" smtClean="0"/>
              <a:t>ARCANATURA</a:t>
            </a:r>
            <a:r>
              <a:rPr lang="fr-FR" sz="2400" dirty="0" smtClean="0"/>
              <a:t> propose une gamme de produits</a:t>
            </a:r>
            <a:br>
              <a:rPr lang="fr-FR" sz="2400" dirty="0" smtClean="0"/>
            </a:br>
            <a:r>
              <a:rPr lang="fr-FR" sz="2400" dirty="0" smtClean="0"/>
              <a:t>scientifiquement élaborés  et </a:t>
            </a:r>
            <a:r>
              <a:rPr lang="fr-FR" sz="2400" dirty="0" err="1" smtClean="0"/>
              <a:t>éco-responsables</a:t>
            </a:r>
            <a:r>
              <a:rPr lang="fr-FR" sz="2400" dirty="0" smtClean="0"/>
              <a:t> </a:t>
            </a:r>
            <a:br>
              <a:rPr lang="fr-FR" sz="2400" dirty="0" smtClean="0"/>
            </a:br>
            <a:r>
              <a:rPr lang="fr-FR" sz="2400" dirty="0" smtClean="0"/>
              <a:t>en réponse à des besoins spécifiques en matière de santé et d’hygiène animale.</a:t>
            </a:r>
            <a:endParaRPr lang="fr-FR" sz="2400" baseline="30000" dirty="0"/>
          </a:p>
        </p:txBody>
      </p:sp>
      <p:pic>
        <p:nvPicPr>
          <p:cNvPr id="9" name="Espace réservé du contenu 8" descr="flacontrio72.jpg"/>
          <p:cNvPicPr>
            <a:picLocks noGrp="1" noChangeAspect="1"/>
          </p:cNvPicPr>
          <p:nvPr>
            <p:ph idx="1"/>
          </p:nvPr>
        </p:nvPicPr>
        <p:blipFill>
          <a:blip r:embed="rId3"/>
          <a:srcRect l="2732" r="521"/>
          <a:stretch>
            <a:fillRect/>
          </a:stretch>
        </p:blipFill>
        <p:spPr>
          <a:xfrm>
            <a:off x="3290308" y="1952715"/>
            <a:ext cx="2742112" cy="3432382"/>
          </a:xfrm>
        </p:spPr>
      </p:pic>
      <p:pic>
        <p:nvPicPr>
          <p:cNvPr id="11" name="Image 10" descr="photopainshampphy72.tif"/>
          <p:cNvPicPr>
            <a:picLocks noChangeAspect="1"/>
          </p:cNvPicPr>
          <p:nvPr/>
        </p:nvPicPr>
        <p:blipFill>
          <a:blip r:embed="rId4"/>
          <a:srcRect t="8043" b="3146"/>
          <a:stretch>
            <a:fillRect/>
          </a:stretch>
        </p:blipFill>
        <p:spPr>
          <a:xfrm>
            <a:off x="6056091" y="3487486"/>
            <a:ext cx="2529103" cy="1904320"/>
          </a:xfrm>
          <a:prstGeom prst="rect">
            <a:avLst/>
          </a:prstGeom>
        </p:spPr>
      </p:pic>
      <p:pic>
        <p:nvPicPr>
          <p:cNvPr id="8" name="Image 7" descr="photoresolution72.tif"/>
          <p:cNvPicPr>
            <a:picLocks noChangeAspect="1"/>
          </p:cNvPicPr>
          <p:nvPr/>
        </p:nvPicPr>
        <p:blipFill>
          <a:blip r:embed="rId5"/>
          <a:srcRect b="108"/>
          <a:stretch>
            <a:fillRect/>
          </a:stretch>
        </p:blipFill>
        <p:spPr>
          <a:xfrm>
            <a:off x="1197428" y="3868468"/>
            <a:ext cx="2101951" cy="155376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439493" y="5385097"/>
            <a:ext cx="615288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fr-FR" sz="1200" b="1" dirty="0" smtClean="0">
                <a:solidFill>
                  <a:prstClr val="black"/>
                </a:solidFill>
              </a:rPr>
              <a:t> Résolution 3</a:t>
            </a:r>
            <a:r>
              <a:rPr lang="fr-FR" sz="1200" baseline="30000" dirty="0" smtClean="0">
                <a:solidFill>
                  <a:prstClr val="black"/>
                </a:solidFill>
              </a:rPr>
              <a:t>TM</a:t>
            </a:r>
            <a:r>
              <a:rPr lang="fr-FR" sz="1200" dirty="0" smtClean="0">
                <a:solidFill>
                  <a:prstClr val="black"/>
                </a:solidFill>
              </a:rPr>
              <a:t>, supplément nutritionnel pour favoriser le développement des fonctions cognitives et la résolution de l’inflammation.</a:t>
            </a:r>
          </a:p>
          <a:p>
            <a:pPr>
              <a:buFont typeface="Arial"/>
              <a:buChar char="•"/>
            </a:pPr>
            <a:r>
              <a:rPr lang="fr-FR" sz="1200" b="1" dirty="0" smtClean="0">
                <a:solidFill>
                  <a:prstClr val="black"/>
                </a:solidFill>
              </a:rPr>
              <a:t> </a:t>
            </a:r>
            <a:r>
              <a:rPr lang="fr-FR" sz="1200" b="1" dirty="0" err="1" smtClean="0">
                <a:solidFill>
                  <a:prstClr val="black"/>
                </a:solidFill>
              </a:rPr>
              <a:t>Copronat</a:t>
            </a:r>
            <a:r>
              <a:rPr lang="fr-FR" sz="1200" b="1" dirty="0" smtClean="0">
                <a:solidFill>
                  <a:prstClr val="black"/>
                </a:solidFill>
              </a:rPr>
              <a:t>®, </a:t>
            </a:r>
            <a:r>
              <a:rPr lang="fr-FR" sz="1200" dirty="0" smtClean="0">
                <a:solidFill>
                  <a:prstClr val="black"/>
                </a:solidFill>
              </a:rPr>
              <a:t>supplément nutritionnel pour le contrôle de la coprophagie et des flatulences. </a:t>
            </a:r>
          </a:p>
          <a:p>
            <a:endParaRPr lang="fr-FR" sz="1200" dirty="0" smtClean="0">
              <a:solidFill>
                <a:prstClr val="black"/>
              </a:solidFill>
            </a:endParaRPr>
          </a:p>
          <a:p>
            <a:pPr>
              <a:buFont typeface="Arial"/>
              <a:buChar char="•"/>
            </a:pPr>
            <a:r>
              <a:rPr lang="fr-FR" sz="1200" dirty="0" smtClean="0">
                <a:solidFill>
                  <a:prstClr val="black"/>
                </a:solidFill>
              </a:rPr>
              <a:t> </a:t>
            </a:r>
            <a:r>
              <a:rPr lang="fr-FR" sz="1200" b="1" dirty="0" smtClean="0">
                <a:solidFill>
                  <a:prstClr val="black"/>
                </a:solidFill>
              </a:rPr>
              <a:t>Shampooing Physiologique, Shampooing Prurit </a:t>
            </a:r>
            <a:r>
              <a:rPr lang="fr-FR" sz="1200" dirty="0" smtClean="0">
                <a:solidFill>
                  <a:prstClr val="black"/>
                </a:solidFill>
              </a:rPr>
              <a:t>et</a:t>
            </a:r>
            <a:r>
              <a:rPr lang="fr-FR" sz="1200" b="1" dirty="0" smtClean="0">
                <a:solidFill>
                  <a:prstClr val="black"/>
                </a:solidFill>
              </a:rPr>
              <a:t> Pain de Shampooing</a:t>
            </a:r>
          </a:p>
        </p:txBody>
      </p:sp>
      <p:pic>
        <p:nvPicPr>
          <p:cNvPr id="13" name="~PP3804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5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151200"/>
            <a:ext cx="9144000" cy="888488"/>
          </a:xfrm>
        </p:spPr>
        <p:txBody>
          <a:bodyPr>
            <a:noAutofit/>
          </a:bodyPr>
          <a:lstStyle/>
          <a:p>
            <a:r>
              <a:rPr lang="en-US" dirty="0" err="1" smtClean="0"/>
              <a:t>Dermatites</a:t>
            </a:r>
            <a:r>
              <a:rPr lang="en-US" dirty="0" smtClean="0"/>
              <a:t> </a:t>
            </a:r>
            <a:r>
              <a:rPr lang="en-US" dirty="0" err="1" smtClean="0"/>
              <a:t>prurigineuses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59429" y="1587492"/>
            <a:ext cx="6349193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</a:rPr>
              <a:t>Des causes multiples</a:t>
            </a: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SzPct val="90000"/>
              <a:buFont typeface="Lucida Grande"/>
              <a:buChar char="﹘"/>
            </a:pPr>
            <a:r>
              <a:rPr lang="en-US" sz="2000" dirty="0" err="1" smtClean="0">
                <a:solidFill>
                  <a:prstClr val="black"/>
                </a:solidFill>
              </a:rPr>
              <a:t>Atopie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SzPct val="90000"/>
              <a:buFont typeface="Lucida Grande"/>
              <a:buChar char="﹘"/>
            </a:pPr>
            <a:r>
              <a:rPr lang="en-US" sz="2000" dirty="0" err="1" smtClean="0">
                <a:solidFill>
                  <a:prstClr val="black"/>
                </a:solidFill>
              </a:rPr>
              <a:t>Allergie</a:t>
            </a:r>
            <a:r>
              <a:rPr lang="en-US" sz="2000" dirty="0" smtClean="0">
                <a:solidFill>
                  <a:prstClr val="black"/>
                </a:solidFill>
              </a:rPr>
              <a:t> de contact</a:t>
            </a: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SzPct val="90000"/>
              <a:buFont typeface="Lucida Grande"/>
              <a:buChar char="﹘"/>
            </a:pPr>
            <a:r>
              <a:rPr lang="en-US" sz="2000" dirty="0" err="1" smtClean="0">
                <a:solidFill>
                  <a:prstClr val="black"/>
                </a:solidFill>
              </a:rPr>
              <a:t>Allergie</a:t>
            </a:r>
            <a:r>
              <a:rPr lang="en-US" sz="2000" dirty="0" smtClean="0">
                <a:solidFill>
                  <a:prstClr val="black"/>
                </a:solidFill>
              </a:rPr>
              <a:t> aux </a:t>
            </a:r>
            <a:r>
              <a:rPr lang="en-US" sz="2000" dirty="0" err="1" smtClean="0">
                <a:solidFill>
                  <a:prstClr val="black"/>
                </a:solidFill>
              </a:rPr>
              <a:t>piqûres</a:t>
            </a:r>
            <a:r>
              <a:rPr lang="en-US" sz="2000" dirty="0" smtClean="0">
                <a:solidFill>
                  <a:prstClr val="black"/>
                </a:solidFill>
              </a:rPr>
              <a:t> de </a:t>
            </a:r>
            <a:r>
              <a:rPr lang="en-US" sz="2000" dirty="0" err="1" smtClean="0">
                <a:solidFill>
                  <a:prstClr val="black"/>
                </a:solidFill>
              </a:rPr>
              <a:t>puces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SzPct val="90000"/>
              <a:buFont typeface="Lucida Grande"/>
              <a:buChar char="﹘"/>
            </a:pPr>
            <a:r>
              <a:rPr lang="en-US" sz="2000" dirty="0" err="1" smtClean="0">
                <a:solidFill>
                  <a:prstClr val="black"/>
                </a:solidFill>
              </a:rPr>
              <a:t>Allergie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alimentaire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SzPct val="90000"/>
              <a:buFont typeface="Lucida Grande"/>
              <a:buChar char="﹘"/>
            </a:pPr>
            <a:r>
              <a:rPr lang="en-US" sz="2000" dirty="0" err="1" smtClean="0">
                <a:solidFill>
                  <a:prstClr val="black"/>
                </a:solidFill>
              </a:rPr>
              <a:t>Ectoparasites</a:t>
            </a:r>
            <a:r>
              <a:rPr lang="en-US" sz="2000" dirty="0" smtClean="0">
                <a:solidFill>
                  <a:prstClr val="black"/>
                </a:solidFill>
              </a:rPr>
              <a:t> : gales…</a:t>
            </a: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SzPct val="90000"/>
              <a:buFont typeface="Lucida Grande"/>
              <a:buChar char="﹘"/>
            </a:pPr>
            <a:r>
              <a:rPr lang="en-US" sz="2000" smtClean="0">
                <a:solidFill>
                  <a:prstClr val="black"/>
                </a:solidFill>
              </a:rPr>
              <a:t>Dermatites infectieuses </a:t>
            </a:r>
            <a:r>
              <a:rPr lang="en-US" sz="2000" dirty="0" smtClean="0">
                <a:solidFill>
                  <a:prstClr val="black"/>
                </a:solidFill>
              </a:rPr>
              <a:t>: </a:t>
            </a:r>
            <a:r>
              <a:rPr lang="en-US" sz="2000" dirty="0" err="1" smtClean="0">
                <a:solidFill>
                  <a:prstClr val="black"/>
                </a:solidFill>
              </a:rPr>
              <a:t>pyodermite</a:t>
            </a:r>
            <a:r>
              <a:rPr lang="en-US" sz="2000" dirty="0" smtClean="0">
                <a:solidFill>
                  <a:prstClr val="black"/>
                </a:solidFill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</a:rPr>
              <a:t>Malassezia</a:t>
            </a:r>
            <a:r>
              <a:rPr lang="en-US" sz="2000" dirty="0" smtClean="0">
                <a:solidFill>
                  <a:prstClr val="black"/>
                </a:solidFill>
              </a:rPr>
              <a:t>…</a:t>
            </a: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SzPct val="90000"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</a:rPr>
              <a:t>Un </a:t>
            </a:r>
            <a:r>
              <a:rPr lang="en-US" sz="2400" b="1" dirty="0" err="1" smtClean="0">
                <a:solidFill>
                  <a:prstClr val="black"/>
                </a:solidFill>
              </a:rPr>
              <a:t>facteur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commun</a:t>
            </a:r>
            <a:r>
              <a:rPr lang="en-US" sz="2400" b="1" dirty="0" smtClean="0">
                <a:solidFill>
                  <a:prstClr val="black"/>
                </a:solidFill>
              </a:rPr>
              <a:t> :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l’inflammation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pic>
        <p:nvPicPr>
          <p:cNvPr id="6" name="~PP1472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7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Buts du </a:t>
            </a:r>
            <a:r>
              <a:rPr lang="en-US" sz="3600" dirty="0" err="1" smtClean="0"/>
              <a:t>traitement</a:t>
            </a:r>
            <a:endParaRPr lang="fr-FR" sz="3600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3149" y="1514921"/>
            <a:ext cx="7747000" cy="4598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US" sz="2400" b="1" dirty="0" err="1" smtClean="0">
                <a:solidFill>
                  <a:prstClr val="black"/>
                </a:solidFill>
              </a:rPr>
              <a:t>Eliminer</a:t>
            </a:r>
            <a:r>
              <a:rPr lang="en-US" sz="2400" b="1" dirty="0" smtClean="0">
                <a:solidFill>
                  <a:prstClr val="black"/>
                </a:solidFill>
              </a:rPr>
              <a:t> la cause </a:t>
            </a:r>
            <a:r>
              <a:rPr lang="en-US" sz="2400" dirty="0" smtClean="0">
                <a:solidFill>
                  <a:prstClr val="black"/>
                </a:solidFill>
              </a:rPr>
              <a:t>: allergies, infections, parasites, alimentation…</a:t>
            </a:r>
          </a:p>
          <a:p>
            <a:pPr marL="342900" lvl="0" indent="-342900" defTabSz="914400">
              <a:spcBef>
                <a:spcPct val="20000"/>
              </a:spcBef>
              <a:defRPr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US" sz="2400" b="1" dirty="0" err="1" smtClean="0">
                <a:solidFill>
                  <a:prstClr val="black"/>
                </a:solidFill>
              </a:rPr>
              <a:t>Soulager</a:t>
            </a:r>
            <a:r>
              <a:rPr lang="en-US" sz="2400" b="1" dirty="0" smtClean="0">
                <a:solidFill>
                  <a:prstClr val="black"/>
                </a:solidFill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</a:rPr>
              <a:t>éliminer</a:t>
            </a:r>
            <a:r>
              <a:rPr lang="en-US" sz="2400" b="1" dirty="0" smtClean="0">
                <a:solidFill>
                  <a:prstClr val="black"/>
                </a:solidFill>
              </a:rPr>
              <a:t> les </a:t>
            </a:r>
            <a:r>
              <a:rPr lang="en-US" sz="2400" b="1" dirty="0" err="1" smtClean="0">
                <a:solidFill>
                  <a:prstClr val="black"/>
                </a:solidFill>
              </a:rPr>
              <a:t>signes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cliniques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: anti-</a:t>
            </a:r>
            <a:r>
              <a:rPr lang="en-US" sz="2400" dirty="0" err="1" smtClean="0">
                <a:solidFill>
                  <a:prstClr val="black"/>
                </a:solidFill>
              </a:rPr>
              <a:t>inflammatoires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stéroïdiens</a:t>
            </a:r>
            <a:r>
              <a:rPr lang="en-US" sz="2400" dirty="0" smtClean="0">
                <a:solidFill>
                  <a:prstClr val="black"/>
                </a:solidFill>
              </a:rPr>
              <a:t> et non </a:t>
            </a:r>
            <a:r>
              <a:rPr lang="en-US" sz="2400" dirty="0" err="1" smtClean="0">
                <a:solidFill>
                  <a:prstClr val="black"/>
                </a:solidFill>
              </a:rPr>
              <a:t>stéroïdiens</a:t>
            </a:r>
            <a:r>
              <a:rPr lang="en-US" sz="2400" dirty="0" smtClean="0">
                <a:solidFill>
                  <a:prstClr val="black"/>
                </a:solidFill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</a:rPr>
              <a:t>antihistaminiques</a:t>
            </a:r>
            <a:r>
              <a:rPr lang="en-US" sz="2400" dirty="0" smtClean="0">
                <a:solidFill>
                  <a:prstClr val="black"/>
                </a:solidFill>
              </a:rPr>
              <a:t>, cyclosporine, </a:t>
            </a:r>
            <a:r>
              <a:rPr lang="en-US" sz="2400" dirty="0" err="1" smtClean="0">
                <a:solidFill>
                  <a:prstClr val="black"/>
                </a:solidFill>
              </a:rPr>
              <a:t>phytothérapie</a:t>
            </a:r>
            <a:r>
              <a:rPr lang="en-US" sz="2400" dirty="0" smtClean="0">
                <a:solidFill>
                  <a:prstClr val="black"/>
                </a:solidFill>
              </a:rPr>
              <a:t> (cassis, </a:t>
            </a:r>
            <a:r>
              <a:rPr lang="en-US" sz="2400" dirty="0" err="1" smtClean="0">
                <a:solidFill>
                  <a:prstClr val="black"/>
                </a:solidFill>
              </a:rPr>
              <a:t>reine</a:t>
            </a:r>
            <a:r>
              <a:rPr lang="en-US" sz="2400" dirty="0" smtClean="0">
                <a:solidFill>
                  <a:prstClr val="black"/>
                </a:solidFill>
              </a:rPr>
              <a:t> des </a:t>
            </a:r>
            <a:r>
              <a:rPr lang="en-US" sz="2400" dirty="0" err="1" smtClean="0">
                <a:solidFill>
                  <a:prstClr val="black"/>
                </a:solidFill>
              </a:rPr>
              <a:t>prés</a:t>
            </a:r>
            <a:r>
              <a:rPr lang="en-US" sz="2400" dirty="0" smtClean="0">
                <a:solidFill>
                  <a:prstClr val="black"/>
                </a:solidFill>
              </a:rPr>
              <a:t>…).</a:t>
            </a:r>
          </a:p>
          <a:p>
            <a:pPr marL="342900" lvl="0" indent="-342900" defTabSz="914400">
              <a:spcBef>
                <a:spcPct val="20000"/>
              </a:spcBef>
              <a:defRPr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US" sz="2400" b="1" dirty="0" err="1" smtClean="0">
                <a:solidFill>
                  <a:prstClr val="black"/>
                </a:solidFill>
              </a:rPr>
              <a:t>Eviter</a:t>
            </a:r>
            <a:r>
              <a:rPr lang="en-US" sz="2400" b="1" dirty="0" smtClean="0">
                <a:solidFill>
                  <a:prstClr val="black"/>
                </a:solidFill>
              </a:rPr>
              <a:t> la </a:t>
            </a:r>
            <a:r>
              <a:rPr lang="en-US" sz="2400" b="1" dirty="0" err="1" smtClean="0">
                <a:solidFill>
                  <a:prstClr val="black"/>
                </a:solidFill>
              </a:rPr>
              <a:t>chronicité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</a:rPr>
              <a:t>résolution</a:t>
            </a:r>
            <a:r>
              <a:rPr lang="en-US" sz="2400" dirty="0" smtClean="0">
                <a:solidFill>
                  <a:prstClr val="black"/>
                </a:solidFill>
              </a:rPr>
              <a:t> de </a:t>
            </a:r>
            <a:r>
              <a:rPr lang="en-US" sz="2400" dirty="0" err="1" smtClean="0">
                <a:solidFill>
                  <a:prstClr val="black"/>
                </a:solidFill>
              </a:rPr>
              <a:t>l’inflammation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</a:p>
          <a:p>
            <a:pPr marL="342900" lvl="0" indent="-342900" defTabSz="914400">
              <a:spcBef>
                <a:spcPct val="20000"/>
              </a:spcBef>
              <a:defRPr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prstClr val="black"/>
                </a:solidFill>
              </a:rPr>
              <a:t>Drainage, </a:t>
            </a:r>
            <a:r>
              <a:rPr lang="en-US" sz="2400" b="1" dirty="0" err="1" smtClean="0">
                <a:solidFill>
                  <a:prstClr val="black"/>
                </a:solidFill>
              </a:rPr>
              <a:t>detox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</a:rPr>
              <a:t>extraits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glycerinés</a:t>
            </a:r>
            <a:r>
              <a:rPr lang="en-US" sz="2400" dirty="0" smtClean="0">
                <a:solidFill>
                  <a:prstClr val="black"/>
                </a:solidFill>
              </a:rPr>
              <a:t> : </a:t>
            </a:r>
            <a:r>
              <a:rPr lang="en-US" sz="2400" dirty="0" err="1" smtClean="0">
                <a:solidFill>
                  <a:prstClr val="black"/>
                </a:solidFill>
              </a:rPr>
              <a:t>pissenlit</a:t>
            </a:r>
            <a:r>
              <a:rPr lang="en-US" sz="2400" dirty="0" smtClean="0">
                <a:solidFill>
                  <a:prstClr val="black"/>
                </a:solidFill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</a:rPr>
              <a:t>artichaut</a:t>
            </a:r>
            <a:r>
              <a:rPr lang="en-US" sz="2400" dirty="0" smtClean="0">
                <a:solidFill>
                  <a:prstClr val="black"/>
                </a:solidFill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</a:rPr>
              <a:t>chardon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marie</a:t>
            </a:r>
            <a:r>
              <a:rPr lang="en-US" sz="2400" dirty="0" smtClean="0">
                <a:solidFill>
                  <a:prstClr val="black"/>
                </a:solidFill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</a:rPr>
              <a:t>radis</a:t>
            </a:r>
            <a:r>
              <a:rPr lang="en-US" sz="2400" dirty="0" smtClean="0">
                <a:solidFill>
                  <a:prstClr val="black"/>
                </a:solidFill>
              </a:rPr>
              <a:t> noir, </a:t>
            </a:r>
            <a:r>
              <a:rPr lang="en-US" sz="2400" dirty="0" err="1" smtClean="0">
                <a:solidFill>
                  <a:prstClr val="black"/>
                </a:solidFill>
              </a:rPr>
              <a:t>bardane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6" name="~PP2324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L’inflammation en résumé</a:t>
            </a:r>
            <a:endParaRPr lang="fr-FR" dirty="0"/>
          </a:p>
        </p:txBody>
      </p:sp>
      <p:sp>
        <p:nvSpPr>
          <p:cNvPr id="28" name="Rectangle 27"/>
          <p:cNvSpPr/>
          <p:nvPr/>
        </p:nvSpPr>
        <p:spPr>
          <a:xfrm>
            <a:off x="4060699" y="1390097"/>
            <a:ext cx="1136579" cy="405328"/>
          </a:xfrm>
          <a:prstGeom prst="rect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rtlCol="0" anchor="ctr">
            <a:no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Stimulus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43123" y="1309155"/>
            <a:ext cx="2523347" cy="584776"/>
          </a:xfrm>
          <a:prstGeom prst="rect">
            <a:avLst/>
          </a:prstGeom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rtlCol="0" anchor="ctr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Exogène : trauma,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pathogène, corps étranger…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1671" y="1309155"/>
            <a:ext cx="2425263" cy="584776"/>
          </a:xfrm>
          <a:prstGeom prst="rect">
            <a:avLst/>
          </a:prstGeom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rtlCol="0" anchor="ctr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Endogène : tumeur,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réaction d’hypersensibilité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91844" y="2190319"/>
            <a:ext cx="4674289" cy="923330"/>
          </a:xfrm>
          <a:prstGeom prst="rect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rtlCol="0" anchor="ctr">
            <a:sp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Cellules sentinelles :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mastocytes, macrophages, cellules dendritiques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Cellules endothéliales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543795" y="4529245"/>
            <a:ext cx="2170386" cy="400110"/>
          </a:xfrm>
          <a:prstGeom prst="rect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rtlCol="0" anchor="ctr">
            <a:spAutoFit/>
          </a:bodyPr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Réponse vasculaire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967652" y="5291243"/>
            <a:ext cx="1322673" cy="400110"/>
          </a:xfrm>
          <a:prstGeom prst="rect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rtlCol="0" anchor="ctr">
            <a:spAutoFit/>
          </a:bodyPr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Exsudation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861891" y="6053246"/>
            <a:ext cx="1534194" cy="400110"/>
          </a:xfrm>
          <a:prstGeom prst="rect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rtlCol="0" anchor="ctr">
            <a:spAutoFit/>
          </a:bodyPr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Neutrophiles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37924" y="3364444"/>
            <a:ext cx="2941831" cy="923330"/>
          </a:xfrm>
          <a:prstGeom prst="rect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rtlCol="0" anchor="ctr">
            <a:sp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Médiateurs </a:t>
            </a:r>
            <a:r>
              <a:rPr lang="fr-FR" dirty="0" err="1" smtClean="0">
                <a:solidFill>
                  <a:schemeClr val="tx1"/>
                </a:solidFill>
              </a:rPr>
              <a:t>vaso-actifs</a:t>
            </a:r>
            <a:endParaRPr lang="fr-FR" dirty="0" smtClean="0">
              <a:solidFill>
                <a:schemeClr val="tx1"/>
              </a:solidFill>
            </a:endParaRP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histamine, sérotonine,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prostaglandines, </a:t>
            </a:r>
            <a:r>
              <a:rPr lang="fr-FR" dirty="0" err="1" smtClean="0">
                <a:solidFill>
                  <a:schemeClr val="tx1"/>
                </a:solidFill>
              </a:rPr>
              <a:t>leukotriènes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396085" y="3364444"/>
            <a:ext cx="3420538" cy="646331"/>
          </a:xfrm>
          <a:prstGeom prst="rect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fr-FR" smtClean="0">
                <a:solidFill>
                  <a:schemeClr val="tx1"/>
                </a:solidFill>
              </a:rPr>
              <a:t>Cytokines:TNF-α</a:t>
            </a:r>
            <a:r>
              <a:rPr lang="fr-FR" dirty="0" smtClean="0">
                <a:solidFill>
                  <a:schemeClr val="tx1"/>
                </a:solidFill>
              </a:rPr>
              <a:t>, IL1-β</a:t>
            </a:r>
            <a:r>
              <a:rPr lang="fr-FR" smtClean="0">
                <a:solidFill>
                  <a:schemeClr val="tx1"/>
                </a:solidFill>
              </a:rPr>
              <a:t>, IL6</a:t>
            </a:r>
          </a:p>
          <a:p>
            <a:pPr algn="ctr"/>
            <a:r>
              <a:rPr lang="fr-FR" smtClean="0">
                <a:solidFill>
                  <a:schemeClr val="tx1"/>
                </a:solidFill>
              </a:rPr>
              <a:t>Chemokines, m</a:t>
            </a:r>
            <a:r>
              <a:rPr lang="fr-FR" smtClean="0">
                <a:solidFill>
                  <a:schemeClr val="tx1"/>
                </a:solidFill>
                <a:latin typeface="Calibri"/>
              </a:rPr>
              <a:t>é</a:t>
            </a:r>
            <a:r>
              <a:rPr lang="fr-FR" smtClean="0">
                <a:solidFill>
                  <a:schemeClr val="tx1"/>
                </a:solidFill>
              </a:rPr>
              <a:t>talloprot</a:t>
            </a:r>
            <a:r>
              <a:rPr lang="fr-FR" smtClean="0">
                <a:solidFill>
                  <a:schemeClr val="tx1"/>
                </a:solidFill>
                <a:latin typeface="Calibri"/>
              </a:rPr>
              <a:t>éinase</a:t>
            </a:r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2" name="Grouper 32"/>
          <p:cNvGrpSpPr/>
          <p:nvPr/>
        </p:nvGrpSpPr>
        <p:grpSpPr>
          <a:xfrm>
            <a:off x="1351007" y="1877064"/>
            <a:ext cx="6493804" cy="4140466"/>
            <a:chOff x="1351007" y="1877064"/>
            <a:chExt cx="6493804" cy="4140466"/>
          </a:xfrm>
        </p:grpSpPr>
        <p:grpSp>
          <p:nvGrpSpPr>
            <p:cNvPr id="4" name="Grouper 28"/>
            <p:cNvGrpSpPr/>
            <p:nvPr/>
          </p:nvGrpSpPr>
          <p:grpSpPr>
            <a:xfrm>
              <a:off x="1351007" y="1877064"/>
              <a:ext cx="6493804" cy="4140466"/>
              <a:chOff x="1351007" y="1877064"/>
              <a:chExt cx="6493804" cy="4140466"/>
            </a:xfrm>
          </p:grpSpPr>
          <p:sp>
            <p:nvSpPr>
              <p:cNvPr id="49" name="Flèche vers le bas 48"/>
              <p:cNvSpPr/>
              <p:nvPr/>
            </p:nvSpPr>
            <p:spPr>
              <a:xfrm>
                <a:off x="4551453" y="4968858"/>
                <a:ext cx="155071" cy="282498"/>
              </a:xfrm>
              <a:prstGeom prst="downArrow">
                <a:avLst/>
              </a:prstGeom>
              <a:solidFill>
                <a:srgbClr val="FF0000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Flèche vers le bas 49"/>
              <p:cNvSpPr/>
              <p:nvPr/>
            </p:nvSpPr>
            <p:spPr>
              <a:xfrm>
                <a:off x="4551453" y="5735032"/>
                <a:ext cx="155071" cy="282498"/>
              </a:xfrm>
              <a:prstGeom prst="downArrow">
                <a:avLst/>
              </a:prstGeom>
              <a:solidFill>
                <a:srgbClr val="FF0000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5" name="Grouper 25"/>
              <p:cNvGrpSpPr/>
              <p:nvPr/>
            </p:nvGrpSpPr>
            <p:grpSpPr>
              <a:xfrm>
                <a:off x="1351007" y="1877064"/>
                <a:ext cx="6493804" cy="1426898"/>
                <a:chOff x="1351007" y="1877064"/>
                <a:chExt cx="6493804" cy="1426898"/>
              </a:xfrm>
            </p:grpSpPr>
            <p:sp>
              <p:nvSpPr>
                <p:cNvPr id="48" name="Flèche vers le bas 47"/>
                <p:cNvSpPr/>
                <p:nvPr/>
              </p:nvSpPr>
              <p:spPr>
                <a:xfrm>
                  <a:off x="4551453" y="1877064"/>
                  <a:ext cx="155071" cy="282498"/>
                </a:xfrm>
                <a:prstGeom prst="downArrow">
                  <a:avLst/>
                </a:prstGeom>
                <a:solidFill>
                  <a:srgbClr val="FF0000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1" name="Flèche à angle droit 50"/>
                <p:cNvSpPr/>
                <p:nvPr/>
              </p:nvSpPr>
              <p:spPr>
                <a:xfrm rot="10800000">
                  <a:off x="1351007" y="2375999"/>
                  <a:ext cx="791628" cy="927963"/>
                </a:xfrm>
                <a:prstGeom prst="bentUpArrow">
                  <a:avLst/>
                </a:prstGeom>
                <a:solidFill>
                  <a:srgbClr val="FF0000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sp>
            <p:sp>
              <p:nvSpPr>
                <p:cNvPr id="54" name="Flèche à angle droit 53"/>
                <p:cNvSpPr/>
                <p:nvPr/>
              </p:nvSpPr>
              <p:spPr>
                <a:xfrm rot="10800000" flipH="1">
                  <a:off x="7090046" y="2375999"/>
                  <a:ext cx="754765" cy="927963"/>
                </a:xfrm>
                <a:prstGeom prst="bentUpArrow">
                  <a:avLst/>
                </a:prstGeom>
                <a:solidFill>
                  <a:srgbClr val="FF0000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sp>
          </p:grpSp>
        </p:grpSp>
        <p:grpSp>
          <p:nvGrpSpPr>
            <p:cNvPr id="6" name="Grouper 26"/>
            <p:cNvGrpSpPr/>
            <p:nvPr/>
          </p:nvGrpSpPr>
          <p:grpSpPr>
            <a:xfrm>
              <a:off x="1831607" y="4121283"/>
              <a:ext cx="5684897" cy="1169960"/>
              <a:chOff x="1831607" y="4121283"/>
              <a:chExt cx="5684897" cy="1169960"/>
            </a:xfrm>
          </p:grpSpPr>
          <p:sp>
            <p:nvSpPr>
              <p:cNvPr id="55" name="Flèche à angle droit 54"/>
              <p:cNvSpPr/>
              <p:nvPr/>
            </p:nvSpPr>
            <p:spPr>
              <a:xfrm rot="5400000">
                <a:off x="2893661" y="4343263"/>
                <a:ext cx="537234" cy="634954"/>
              </a:xfrm>
              <a:prstGeom prst="bentUpArrow">
                <a:avLst/>
              </a:prstGeom>
              <a:solidFill>
                <a:srgbClr val="339EFF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6" name="Flèche à angle droit 55"/>
              <p:cNvSpPr/>
              <p:nvPr/>
            </p:nvSpPr>
            <p:spPr>
              <a:xfrm rot="5400000" flipV="1">
                <a:off x="5729663" y="4183562"/>
                <a:ext cx="808073" cy="683515"/>
              </a:xfrm>
              <a:prstGeom prst="bentUpArrow">
                <a:avLst/>
              </a:prstGeom>
              <a:solidFill>
                <a:srgbClr val="339EFF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7" name="Flèche vers le bas 56"/>
              <p:cNvSpPr/>
              <p:nvPr/>
            </p:nvSpPr>
            <p:spPr>
              <a:xfrm>
                <a:off x="7205476" y="4121283"/>
                <a:ext cx="311028" cy="1169960"/>
              </a:xfrm>
              <a:prstGeom prst="downArrow">
                <a:avLst/>
              </a:prstGeom>
              <a:solidFill>
                <a:srgbClr val="339EFF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Flèche vers le bas 57"/>
              <p:cNvSpPr/>
              <p:nvPr/>
            </p:nvSpPr>
            <p:spPr>
              <a:xfrm>
                <a:off x="1831607" y="4383878"/>
                <a:ext cx="311028" cy="907365"/>
              </a:xfrm>
              <a:prstGeom prst="downArrow">
                <a:avLst/>
              </a:prstGeom>
              <a:solidFill>
                <a:srgbClr val="339EFF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59" name="ZoneTexte 58"/>
          <p:cNvSpPr txBox="1"/>
          <p:nvPr/>
        </p:nvSpPr>
        <p:spPr>
          <a:xfrm>
            <a:off x="771671" y="5294760"/>
            <a:ext cx="242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Réponse systémique</a:t>
            </a:r>
            <a:endParaRPr lang="fr-FR" dirty="0"/>
          </a:p>
        </p:txBody>
      </p:sp>
      <p:sp>
        <p:nvSpPr>
          <p:cNvPr id="60" name="ZoneTexte 59"/>
          <p:cNvSpPr txBox="1"/>
          <p:nvPr/>
        </p:nvSpPr>
        <p:spPr>
          <a:xfrm>
            <a:off x="6180741" y="5294760"/>
            <a:ext cx="242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Réponse systémique</a:t>
            </a:r>
            <a:endParaRPr lang="fr-FR" dirty="0"/>
          </a:p>
        </p:txBody>
      </p:sp>
      <p:cxnSp>
        <p:nvCxnSpPr>
          <p:cNvPr id="64" name="Connecteur droit 63"/>
          <p:cNvCxnSpPr/>
          <p:nvPr/>
        </p:nvCxnSpPr>
        <p:spPr>
          <a:xfrm rot="10800000" flipV="1">
            <a:off x="3196934" y="1545617"/>
            <a:ext cx="846106" cy="21144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 rot="10800000" flipH="1" flipV="1">
            <a:off x="5197278" y="1519697"/>
            <a:ext cx="846106" cy="21144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~PP355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8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</a:t>
            </a:r>
            <a:r>
              <a:rPr lang="en-US" dirty="0" err="1" smtClean="0">
                <a:cs typeface="Arial" charset="0"/>
              </a:rPr>
              <a:t>é</a:t>
            </a:r>
            <a:r>
              <a:rPr lang="en-US" dirty="0" err="1" smtClean="0"/>
              <a:t>action</a:t>
            </a:r>
            <a:r>
              <a:rPr lang="en-US" dirty="0" smtClean="0"/>
              <a:t> </a:t>
            </a:r>
            <a:r>
              <a:rPr lang="en-US" dirty="0" err="1" smtClean="0"/>
              <a:t>inflammatoire</a:t>
            </a:r>
            <a:r>
              <a:rPr lang="en-US" dirty="0" smtClean="0"/>
              <a:t> : </a:t>
            </a:r>
            <a:br>
              <a:rPr lang="en-US" dirty="0" smtClean="0"/>
            </a:br>
            <a:r>
              <a:rPr lang="en-US" sz="2556" dirty="0" smtClean="0"/>
              <a:t>2 phases </a:t>
            </a:r>
            <a:r>
              <a:rPr lang="en-US" sz="2556" dirty="0" err="1" smtClean="0"/>
              <a:t>responsables</a:t>
            </a:r>
            <a:r>
              <a:rPr lang="en-US" sz="2556" dirty="0" smtClean="0"/>
              <a:t> des </a:t>
            </a:r>
            <a:r>
              <a:rPr lang="en-US" sz="2556" dirty="0" err="1" smtClean="0"/>
              <a:t>signes</a:t>
            </a:r>
            <a:r>
              <a:rPr lang="en-US" sz="2556" dirty="0" smtClean="0"/>
              <a:t> </a:t>
            </a:r>
            <a:r>
              <a:rPr lang="en-US" sz="2556" dirty="0" err="1" smtClean="0"/>
              <a:t>cliniques</a:t>
            </a:r>
            <a:r>
              <a:rPr lang="en-US" sz="2556" dirty="0" smtClean="0"/>
              <a:t> </a:t>
            </a:r>
            <a:r>
              <a:rPr lang="en-US" sz="2556" dirty="0" err="1" smtClean="0"/>
              <a:t>suivies</a:t>
            </a:r>
            <a:r>
              <a:rPr lang="en-US" sz="2556" dirty="0" smtClean="0"/>
              <a:t> </a:t>
            </a:r>
            <a:r>
              <a:rPr lang="en-US" sz="2556" dirty="0" err="1" smtClean="0"/>
              <a:t>d’une</a:t>
            </a:r>
            <a:r>
              <a:rPr lang="en-US" sz="2556" dirty="0" smtClean="0"/>
              <a:t> </a:t>
            </a:r>
            <a:r>
              <a:rPr lang="en-US" sz="2556" dirty="0" err="1" smtClean="0"/>
              <a:t>r</a:t>
            </a:r>
            <a:r>
              <a:rPr lang="en-US" sz="2556" dirty="0" err="1" smtClean="0">
                <a:cs typeface="Arial" charset="0"/>
              </a:rPr>
              <a:t>é</a:t>
            </a:r>
            <a:r>
              <a:rPr lang="en-US" sz="2556" dirty="0" err="1" smtClean="0"/>
              <a:t>solution</a:t>
            </a:r>
            <a:endParaRPr lang="en-US" sz="2556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150257" y="1429657"/>
            <a:ext cx="3390672" cy="203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Phase </a:t>
            </a:r>
            <a:r>
              <a:rPr lang="en-US" dirty="0" err="1" smtClean="0"/>
              <a:t>vasculaire</a:t>
            </a:r>
            <a:r>
              <a:rPr lang="en-US" dirty="0" smtClean="0"/>
              <a:t> :</a:t>
            </a:r>
            <a:endParaRPr lang="en-US" dirty="0"/>
          </a:p>
          <a:p>
            <a:pPr>
              <a:buSzPct val="90000"/>
              <a:buFont typeface="Arial" charset="0"/>
              <a:buChar char="•"/>
            </a:pPr>
            <a:r>
              <a:rPr lang="en-US" dirty="0"/>
              <a:t> </a:t>
            </a:r>
            <a:r>
              <a:rPr lang="en-US" sz="1800" dirty="0"/>
              <a:t>Augmentation du </a:t>
            </a:r>
            <a:r>
              <a:rPr lang="en-US" sz="1800" dirty="0" err="1"/>
              <a:t>flot</a:t>
            </a:r>
            <a:r>
              <a:rPr lang="en-US" sz="1800" dirty="0"/>
              <a:t> </a:t>
            </a:r>
            <a:r>
              <a:rPr lang="en-US" sz="1800" dirty="0" err="1"/>
              <a:t>sanguin</a:t>
            </a:r>
            <a:endParaRPr lang="en-US" sz="1800" dirty="0"/>
          </a:p>
          <a:p>
            <a:pPr>
              <a:buSzPct val="90000"/>
              <a:buFont typeface="Arial" charset="0"/>
              <a:buChar char="•"/>
            </a:pPr>
            <a:r>
              <a:rPr lang="en-US" sz="1800" dirty="0"/>
              <a:t> Vasodilatation</a:t>
            </a:r>
          </a:p>
          <a:p>
            <a:pPr>
              <a:buSzPct val="90000"/>
              <a:buFont typeface="Arial" charset="0"/>
              <a:buChar char="•"/>
            </a:pPr>
            <a:r>
              <a:rPr lang="en-US" sz="1800" dirty="0"/>
              <a:t> Augmentation de la </a:t>
            </a:r>
            <a:r>
              <a:rPr lang="en-US" sz="1800" dirty="0" err="1"/>
              <a:t>perm</a:t>
            </a:r>
            <a:r>
              <a:rPr lang="en-US" sz="1800" dirty="0" err="1">
                <a:cs typeface="Arial" charset="0"/>
              </a:rPr>
              <a:t>é</a:t>
            </a:r>
            <a:r>
              <a:rPr lang="en-US" sz="1800" dirty="0" err="1"/>
              <a:t>abilit</a:t>
            </a:r>
            <a:r>
              <a:rPr lang="en-US" sz="1800" dirty="0" err="1">
                <a:cs typeface="Arial" charset="0"/>
              </a:rPr>
              <a:t>é</a:t>
            </a:r>
            <a:endParaRPr lang="en-US" sz="1800" dirty="0">
              <a:cs typeface="Arial" charset="0"/>
            </a:endParaRPr>
          </a:p>
          <a:p>
            <a:pPr>
              <a:buSzPct val="90000"/>
            </a:pPr>
            <a:r>
              <a:rPr lang="en-US" sz="1800" smtClean="0"/>
              <a:t> </a:t>
            </a:r>
            <a:r>
              <a:rPr lang="en-US" sz="1800" dirty="0"/>
              <a:t>des </a:t>
            </a:r>
            <a:r>
              <a:rPr lang="en-US" sz="1800" dirty="0" err="1"/>
              <a:t>capillaires</a:t>
            </a:r>
            <a:endParaRPr lang="en-US" sz="1800" dirty="0"/>
          </a:p>
          <a:p>
            <a:pPr>
              <a:buSzPct val="90000"/>
              <a:buFont typeface="Arial" charset="0"/>
              <a:buChar char="•"/>
            </a:pPr>
            <a:r>
              <a:rPr lang="en-US" sz="1800" dirty="0"/>
              <a:t> </a:t>
            </a:r>
            <a:r>
              <a:rPr lang="en-US" sz="1800" dirty="0" err="1" smtClean="0"/>
              <a:t>Exsudation</a:t>
            </a:r>
            <a:r>
              <a:rPr lang="en-US" sz="1800" dirty="0" smtClean="0"/>
              <a:t> : plasma </a:t>
            </a:r>
            <a:r>
              <a:rPr lang="en-US" sz="1800" dirty="0"/>
              <a:t>+ </a:t>
            </a:r>
            <a:r>
              <a:rPr lang="en-US" sz="1800" dirty="0" err="1"/>
              <a:t>prot</a:t>
            </a:r>
            <a:r>
              <a:rPr lang="en-US" sz="1800" dirty="0" err="1">
                <a:cs typeface="Arial" charset="0"/>
              </a:rPr>
              <a:t>é</a:t>
            </a:r>
            <a:r>
              <a:rPr lang="en-US" sz="1800" dirty="0" err="1"/>
              <a:t>ines</a:t>
            </a:r>
            <a:endParaRPr lang="en-US" sz="1800" dirty="0"/>
          </a:p>
          <a:p>
            <a:pPr>
              <a:buSzPct val="90000"/>
            </a:pPr>
            <a:r>
              <a:rPr lang="en-US" sz="1800" smtClean="0"/>
              <a:t> </a:t>
            </a:r>
            <a:r>
              <a:rPr lang="en-US" sz="1800" dirty="0"/>
              <a:t>(</a:t>
            </a:r>
            <a:r>
              <a:rPr lang="en-US" sz="1800" dirty="0" err="1"/>
              <a:t>compl</a:t>
            </a:r>
            <a:r>
              <a:rPr lang="en-US" sz="1800" dirty="0" err="1">
                <a:cs typeface="Arial" charset="0"/>
              </a:rPr>
              <a:t>é</a:t>
            </a:r>
            <a:r>
              <a:rPr lang="en-US" sz="1800" dirty="0" err="1"/>
              <a:t>ment</a:t>
            </a:r>
            <a:r>
              <a:rPr lang="en-US" sz="1800" dirty="0"/>
              <a:t>…)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981698" y="1429657"/>
            <a:ext cx="3624263" cy="2031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Phase </a:t>
            </a:r>
            <a:r>
              <a:rPr lang="en-US" dirty="0" err="1" smtClean="0"/>
              <a:t>cellulaire</a:t>
            </a:r>
            <a:r>
              <a:rPr lang="en-US" dirty="0" smtClean="0"/>
              <a:t> :</a:t>
            </a:r>
            <a:endParaRPr lang="en-US" dirty="0"/>
          </a:p>
          <a:p>
            <a:pPr>
              <a:buSzPct val="90000"/>
              <a:buFont typeface="Arial" charset="0"/>
              <a:buChar char="•"/>
            </a:pPr>
            <a:r>
              <a:rPr lang="en-US" dirty="0"/>
              <a:t> </a:t>
            </a:r>
            <a:r>
              <a:rPr lang="en-US" sz="1800" dirty="0"/>
              <a:t>Migration des </a:t>
            </a:r>
            <a:r>
              <a:rPr lang="en-US" sz="1800" dirty="0" err="1"/>
              <a:t>neutrophiles</a:t>
            </a:r>
            <a:endParaRPr lang="en-US" sz="1800" dirty="0"/>
          </a:p>
          <a:p>
            <a:pPr>
              <a:buSzPct val="90000"/>
              <a:buFont typeface="Arial" charset="0"/>
              <a:buChar char="•"/>
            </a:pPr>
            <a:r>
              <a:rPr lang="en-US" sz="1800" dirty="0"/>
              <a:t> </a:t>
            </a:r>
            <a:r>
              <a:rPr lang="en-US" sz="1800" dirty="0" err="1"/>
              <a:t>Phagocytose</a:t>
            </a:r>
            <a:r>
              <a:rPr lang="en-US" sz="1800" dirty="0"/>
              <a:t> par les </a:t>
            </a:r>
            <a:r>
              <a:rPr lang="en-US" sz="1800" dirty="0" err="1" smtClean="0"/>
              <a:t>neutrophiles</a:t>
            </a:r>
            <a:r>
              <a:rPr lang="en-US" sz="1800" dirty="0" smtClean="0"/>
              <a:t> : </a:t>
            </a:r>
            <a:endParaRPr lang="en-US" sz="1800" dirty="0"/>
          </a:p>
          <a:p>
            <a:pPr>
              <a:buSzPct val="90000"/>
            </a:pPr>
            <a:r>
              <a:rPr lang="en-US" sz="1800" smtClean="0"/>
              <a:t> </a:t>
            </a:r>
            <a:r>
              <a:rPr lang="en-US" sz="1800" dirty="0"/>
              <a:t>destruction du stimulus</a:t>
            </a:r>
          </a:p>
          <a:p>
            <a:pPr>
              <a:buSzPct val="90000"/>
              <a:buFont typeface="Arial" charset="0"/>
              <a:buChar char="•"/>
            </a:pPr>
            <a:r>
              <a:rPr lang="en-US" sz="1800" dirty="0"/>
              <a:t> </a:t>
            </a:r>
            <a:r>
              <a:rPr lang="en-US" sz="1800" dirty="0" err="1" smtClean="0"/>
              <a:t>Effet</a:t>
            </a:r>
            <a:r>
              <a:rPr lang="en-US" sz="1800" dirty="0" smtClean="0"/>
              <a:t> </a:t>
            </a:r>
            <a:r>
              <a:rPr lang="en-US" sz="1800" dirty="0" err="1" smtClean="0"/>
              <a:t>secondaire</a:t>
            </a:r>
            <a:r>
              <a:rPr lang="en-US" sz="1800" dirty="0" smtClean="0"/>
              <a:t> </a:t>
            </a:r>
            <a:r>
              <a:rPr lang="en-US" sz="1800" smtClean="0"/>
              <a:t>: lib</a:t>
            </a:r>
            <a:r>
              <a:rPr lang="en-US" sz="1800" smtClean="0">
                <a:cs typeface="Arial" charset="0"/>
              </a:rPr>
              <a:t>é</a:t>
            </a:r>
            <a:r>
              <a:rPr lang="en-US" sz="1800" smtClean="0"/>
              <a:t>ration  </a:t>
            </a:r>
            <a:r>
              <a:rPr lang="en-US" sz="1800" dirty="0" err="1"/>
              <a:t>d’enzymes</a:t>
            </a:r>
            <a:r>
              <a:rPr lang="en-US" sz="1800" dirty="0"/>
              <a:t> </a:t>
            </a:r>
            <a:r>
              <a:rPr lang="en-US" sz="1800" dirty="0" err="1"/>
              <a:t>lytiques</a:t>
            </a:r>
            <a:r>
              <a:rPr lang="en-US" sz="1800" dirty="0"/>
              <a:t> et </a:t>
            </a:r>
            <a:r>
              <a:rPr lang="en-US" sz="1800"/>
              <a:t>de </a:t>
            </a:r>
            <a:r>
              <a:rPr lang="en-US" sz="1800" smtClean="0"/>
              <a:t>  </a:t>
            </a:r>
            <a:r>
              <a:rPr lang="en-US" sz="1800" dirty="0" err="1"/>
              <a:t>radicaux</a:t>
            </a:r>
            <a:r>
              <a:rPr lang="en-US" sz="1800" dirty="0"/>
              <a:t> </a:t>
            </a:r>
            <a:r>
              <a:rPr lang="en-US" sz="1800" dirty="0" err="1"/>
              <a:t>oxyg</a:t>
            </a:r>
            <a:r>
              <a:rPr lang="en-US" sz="1800" dirty="0" err="1">
                <a:cs typeface="Arial" charset="0"/>
              </a:rPr>
              <a:t>é</a:t>
            </a:r>
            <a:r>
              <a:rPr lang="en-US" sz="1800" dirty="0" err="1"/>
              <a:t>n</a:t>
            </a:r>
            <a:r>
              <a:rPr lang="en-US" sz="1800" dirty="0" err="1">
                <a:cs typeface="Arial" charset="0"/>
              </a:rPr>
              <a:t>é</a:t>
            </a:r>
            <a:r>
              <a:rPr lang="en-US" sz="1800" dirty="0" err="1"/>
              <a:t>s</a:t>
            </a:r>
            <a:endParaRPr lang="en-US" dirty="0"/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195394" y="3545717"/>
          <a:ext cx="3154351" cy="2038361"/>
        </p:xfrm>
        <a:graphic>
          <a:graphicData uri="http://schemas.openxmlformats.org/presentationml/2006/ole">
            <p:oleObj spid="_x0000_s35844" name="Document" r:id="rId4" imgW="2743200" imgH="1752600" progId="Word.Document.8">
              <p:embed/>
            </p:oleObj>
          </a:graphicData>
        </a:graphic>
      </p:graphicFrame>
      <p:cxnSp>
        <p:nvCxnSpPr>
          <p:cNvPr id="11" name="Straight Arrow Connector 27"/>
          <p:cNvCxnSpPr/>
          <p:nvPr/>
        </p:nvCxnSpPr>
        <p:spPr bwMode="auto">
          <a:xfrm>
            <a:off x="4659345" y="5819548"/>
            <a:ext cx="3276600" cy="1587"/>
          </a:xfrm>
          <a:prstGeom prst="straightConnector1">
            <a:avLst/>
          </a:prstGeom>
          <a:ln w="1905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1"/>
          <p:cNvCxnSpPr/>
          <p:nvPr/>
        </p:nvCxnSpPr>
        <p:spPr bwMode="auto">
          <a:xfrm>
            <a:off x="4659345" y="6310085"/>
            <a:ext cx="3276600" cy="1588"/>
          </a:xfrm>
          <a:prstGeom prst="straightConnector1">
            <a:avLst/>
          </a:prstGeom>
          <a:ln w="1905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136931" y="5567147"/>
            <a:ext cx="1074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Phase</a:t>
            </a:r>
          </a:p>
          <a:p>
            <a:pPr algn="ctr"/>
            <a:r>
              <a:rPr lang="fr-FR" sz="1200" dirty="0" smtClean="0"/>
              <a:t>vasculaire</a:t>
            </a:r>
            <a:endParaRPr lang="fr-FR" sz="1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6089443" y="5567147"/>
            <a:ext cx="1074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Phase</a:t>
            </a:r>
          </a:p>
          <a:p>
            <a:pPr algn="ctr"/>
            <a:r>
              <a:rPr lang="fr-FR" sz="1200" dirty="0" smtClean="0"/>
              <a:t>cellulaire</a:t>
            </a:r>
            <a:endParaRPr lang="fr-FR" sz="1200" dirty="0"/>
          </a:p>
        </p:txBody>
      </p:sp>
      <p:sp>
        <p:nvSpPr>
          <p:cNvPr id="18" name="ZoneTexte 17"/>
          <p:cNvSpPr txBox="1"/>
          <p:nvPr/>
        </p:nvSpPr>
        <p:spPr>
          <a:xfrm>
            <a:off x="7207950" y="5630644"/>
            <a:ext cx="966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Résolution</a:t>
            </a:r>
            <a:endParaRPr lang="fr-FR" sz="1200" dirty="0"/>
          </a:p>
        </p:txBody>
      </p:sp>
      <p:pic>
        <p:nvPicPr>
          <p:cNvPr id="14" name="Picture 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3162" y="3550559"/>
            <a:ext cx="3422799" cy="202868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2" name="Picture 15" descr="IMMUNE-inflammation-W-4000[1]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" y="3539676"/>
            <a:ext cx="2900527" cy="203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~PP2104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5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Rôle</a:t>
            </a:r>
            <a:r>
              <a:rPr lang="en-US" dirty="0" smtClean="0"/>
              <a:t> des </a:t>
            </a:r>
            <a:r>
              <a:rPr lang="en-US" dirty="0" err="1" smtClean="0"/>
              <a:t>shampooings</a:t>
            </a:r>
            <a:endParaRPr lang="fr-FR" dirty="0">
              <a:solidFill>
                <a:srgbClr val="0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330915" y="2558038"/>
            <a:ext cx="4687665" cy="1547073"/>
            <a:chOff x="2385777" y="5161074"/>
            <a:chExt cx="4687665" cy="1547073"/>
          </a:xfrm>
        </p:grpSpPr>
        <p:sp>
          <p:nvSpPr>
            <p:cNvPr id="13" name="Rectangle 12"/>
            <p:cNvSpPr/>
            <p:nvPr/>
          </p:nvSpPr>
          <p:spPr>
            <a:xfrm>
              <a:off x="2385777" y="6454231"/>
              <a:ext cx="4390572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050" dirty="0" smtClean="0">
                  <a:solidFill>
                    <a:srgbClr val="000000"/>
                  </a:solidFill>
                </a:rPr>
                <a:t>Représentation de la couche cornée illustrant l’importance des lipides</a:t>
              </a:r>
              <a:endParaRPr lang="fr-FR" sz="1050" dirty="0">
                <a:solidFill>
                  <a:srgbClr val="000000"/>
                </a:solidFill>
              </a:endParaRPr>
            </a:p>
          </p:txBody>
        </p:sp>
        <p:sp>
          <p:nvSpPr>
            <p:cNvPr id="136" name="Text Box 24"/>
            <p:cNvSpPr txBox="1">
              <a:spLocks noChangeArrowheads="1"/>
            </p:cNvSpPr>
            <p:nvPr/>
          </p:nvSpPr>
          <p:spPr bwMode="auto">
            <a:xfrm>
              <a:off x="6080937" y="5161074"/>
              <a:ext cx="992505" cy="1427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Times New Roman" pitchFamily="20" charset="0"/>
                  <a:cs typeface="Arial"/>
                </a:rPr>
                <a:t>Cornéocyte</a:t>
              </a:r>
              <a:endPara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itchFamily="20" charset="0"/>
                <a:cs typeface="Arial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Times New Roman" pitchFamily="20" charset="0"/>
                  <a:cs typeface="Arial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Times New Roman" pitchFamily="20" charset="0"/>
                  <a:cs typeface="Arial"/>
                </a:rPr>
                <a:t>Enveloppe lipidique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itchFamily="20" charset="0"/>
                <a:cs typeface="Arial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Calibri" pitchFamily="20" charset="0"/>
                  <a:cs typeface="Arial"/>
                </a:rPr>
                <a:t>Ciment  lipidique intercellulaire</a:t>
              </a:r>
            </a:p>
          </p:txBody>
        </p:sp>
        <p:grpSp>
          <p:nvGrpSpPr>
            <p:cNvPr id="137" name="Group 25"/>
            <p:cNvGrpSpPr>
              <a:grpSpLocks noChangeAspect="1"/>
            </p:cNvGrpSpPr>
            <p:nvPr/>
          </p:nvGrpSpPr>
          <p:grpSpPr bwMode="auto">
            <a:xfrm>
              <a:off x="2803957" y="5241467"/>
              <a:ext cx="3293064" cy="1173674"/>
              <a:chOff x="2595" y="5055"/>
              <a:chExt cx="5345" cy="1905"/>
            </a:xfrm>
          </p:grpSpPr>
          <p:grpSp>
            <p:nvGrpSpPr>
              <p:cNvPr id="138" name="Group 26"/>
              <p:cNvGrpSpPr>
                <a:grpSpLocks/>
              </p:cNvGrpSpPr>
              <p:nvPr/>
            </p:nvGrpSpPr>
            <p:grpSpPr bwMode="auto">
              <a:xfrm>
                <a:off x="2595" y="5055"/>
                <a:ext cx="4845" cy="1905"/>
                <a:chOff x="3420" y="6390"/>
                <a:chExt cx="4845" cy="1905"/>
              </a:xfrm>
            </p:grpSpPr>
            <p:sp>
              <p:nvSpPr>
                <p:cNvPr id="142" name="Rectangle 27"/>
                <p:cNvSpPr>
                  <a:spLocks noChangeArrowheads="1"/>
                </p:cNvSpPr>
                <p:nvPr/>
              </p:nvSpPr>
              <p:spPr bwMode="auto">
                <a:xfrm>
                  <a:off x="3420" y="6390"/>
                  <a:ext cx="4845" cy="190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" name="AutoShape 28"/>
                <p:cNvSpPr>
                  <a:spLocks noChangeArrowheads="1"/>
                </p:cNvSpPr>
                <p:nvPr/>
              </p:nvSpPr>
              <p:spPr bwMode="auto">
                <a:xfrm>
                  <a:off x="3615" y="6563"/>
                  <a:ext cx="1440" cy="2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20" charset="0"/>
                    <a:ea typeface="Times New Roman" pitchFamily="20" charset="0"/>
                  </a:endParaRPr>
                </a:p>
              </p:txBody>
            </p:sp>
            <p:sp>
              <p:nvSpPr>
                <p:cNvPr id="144" name="AutoShape 29"/>
                <p:cNvSpPr>
                  <a:spLocks noChangeArrowheads="1"/>
                </p:cNvSpPr>
                <p:nvPr/>
              </p:nvSpPr>
              <p:spPr bwMode="auto">
                <a:xfrm>
                  <a:off x="5205" y="6563"/>
                  <a:ext cx="1440" cy="2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28575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" name="AutoShape 30"/>
                <p:cNvSpPr>
                  <a:spLocks noChangeArrowheads="1"/>
                </p:cNvSpPr>
                <p:nvPr/>
              </p:nvSpPr>
              <p:spPr bwMode="auto">
                <a:xfrm>
                  <a:off x="4170" y="7043"/>
                  <a:ext cx="1440" cy="2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" name="AutoShape 31"/>
                <p:cNvSpPr>
                  <a:spLocks noChangeArrowheads="1"/>
                </p:cNvSpPr>
                <p:nvPr/>
              </p:nvSpPr>
              <p:spPr bwMode="auto">
                <a:xfrm>
                  <a:off x="5820" y="7043"/>
                  <a:ext cx="1440" cy="2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" name="AutoShape 32"/>
                <p:cNvSpPr>
                  <a:spLocks noChangeArrowheads="1"/>
                </p:cNvSpPr>
                <p:nvPr/>
              </p:nvSpPr>
              <p:spPr bwMode="auto">
                <a:xfrm>
                  <a:off x="3615" y="7418"/>
                  <a:ext cx="1440" cy="2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" name="AutoShape 33"/>
                <p:cNvSpPr>
                  <a:spLocks noChangeArrowheads="1"/>
                </p:cNvSpPr>
                <p:nvPr/>
              </p:nvSpPr>
              <p:spPr bwMode="auto">
                <a:xfrm>
                  <a:off x="5205" y="7418"/>
                  <a:ext cx="1440" cy="2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" name="AutoShape 34"/>
                <p:cNvSpPr>
                  <a:spLocks noChangeArrowheads="1"/>
                </p:cNvSpPr>
                <p:nvPr/>
              </p:nvSpPr>
              <p:spPr bwMode="auto">
                <a:xfrm>
                  <a:off x="3540" y="7823"/>
                  <a:ext cx="1095" cy="2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" name="AutoShape 35"/>
                <p:cNvSpPr>
                  <a:spLocks noChangeArrowheads="1"/>
                </p:cNvSpPr>
                <p:nvPr/>
              </p:nvSpPr>
              <p:spPr bwMode="auto">
                <a:xfrm>
                  <a:off x="6825" y="7418"/>
                  <a:ext cx="1440" cy="2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" name="AutoShape 36"/>
                <p:cNvSpPr>
                  <a:spLocks noChangeArrowheads="1"/>
                </p:cNvSpPr>
                <p:nvPr/>
              </p:nvSpPr>
              <p:spPr bwMode="auto">
                <a:xfrm>
                  <a:off x="7440" y="7823"/>
                  <a:ext cx="690" cy="2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" name="AutoShape 37"/>
                <p:cNvSpPr>
                  <a:spLocks noChangeArrowheads="1"/>
                </p:cNvSpPr>
                <p:nvPr/>
              </p:nvSpPr>
              <p:spPr bwMode="auto">
                <a:xfrm>
                  <a:off x="4875" y="7823"/>
                  <a:ext cx="2385" cy="2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" name="AutoShape 38"/>
                <p:cNvSpPr>
                  <a:spLocks noChangeArrowheads="1"/>
                </p:cNvSpPr>
                <p:nvPr/>
              </p:nvSpPr>
              <p:spPr bwMode="auto">
                <a:xfrm>
                  <a:off x="7575" y="7043"/>
                  <a:ext cx="690" cy="2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" name="AutoShape 39"/>
                <p:cNvSpPr>
                  <a:spLocks noChangeArrowheads="1"/>
                </p:cNvSpPr>
                <p:nvPr/>
              </p:nvSpPr>
              <p:spPr bwMode="auto">
                <a:xfrm>
                  <a:off x="6765" y="6563"/>
                  <a:ext cx="1440" cy="2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28575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39" name="AutoShape 40"/>
              <p:cNvSpPr>
                <a:spLocks noChangeShapeType="1"/>
              </p:cNvSpPr>
              <p:nvPr/>
            </p:nvSpPr>
            <p:spPr bwMode="auto">
              <a:xfrm flipH="1">
                <a:off x="6900" y="5273"/>
                <a:ext cx="1040" cy="97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0" name="AutoShape 41"/>
              <p:cNvSpPr>
                <a:spLocks noChangeShapeType="1"/>
              </p:cNvSpPr>
              <p:nvPr/>
            </p:nvSpPr>
            <p:spPr bwMode="auto">
              <a:xfrm flipH="1">
                <a:off x="6985" y="5708"/>
                <a:ext cx="87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AutoShape 42"/>
              <p:cNvSpPr>
                <a:spLocks noChangeShapeType="1"/>
              </p:cNvSpPr>
              <p:nvPr/>
            </p:nvSpPr>
            <p:spPr bwMode="auto">
              <a:xfrm flipH="1" flipV="1">
                <a:off x="6540" y="5895"/>
                <a:ext cx="1400" cy="42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0" name="Rectangle 29"/>
          <p:cNvSpPr/>
          <p:nvPr/>
        </p:nvSpPr>
        <p:spPr>
          <a:xfrm>
            <a:off x="630011" y="1038415"/>
            <a:ext cx="812391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/>
              <a:t> </a:t>
            </a:r>
            <a:r>
              <a:rPr lang="en-US" b="1" dirty="0" err="1" smtClean="0"/>
              <a:t>Rôle</a:t>
            </a:r>
            <a:r>
              <a:rPr lang="en-US" b="1" dirty="0" smtClean="0"/>
              <a:t> </a:t>
            </a:r>
            <a:r>
              <a:rPr lang="en-US" b="1" dirty="0" err="1" smtClean="0"/>
              <a:t>maintenant</a:t>
            </a:r>
            <a:r>
              <a:rPr lang="en-US" b="1" dirty="0" smtClean="0"/>
              <a:t> </a:t>
            </a:r>
            <a:r>
              <a:rPr lang="en-US" b="1" dirty="0" err="1" smtClean="0"/>
              <a:t>bien</a:t>
            </a:r>
            <a:r>
              <a:rPr lang="en-US" b="1" dirty="0" smtClean="0"/>
              <a:t> </a:t>
            </a:r>
            <a:r>
              <a:rPr lang="en-US" b="1" dirty="0" err="1" smtClean="0"/>
              <a:t>établi</a:t>
            </a:r>
            <a:r>
              <a:rPr lang="en-US" b="1" dirty="0" smtClean="0"/>
              <a:t> </a:t>
            </a:r>
            <a:r>
              <a:rPr lang="en-US" b="1" dirty="0" err="1" smtClean="0"/>
              <a:t>dans</a:t>
            </a:r>
            <a:r>
              <a:rPr lang="en-US" b="1" dirty="0" smtClean="0"/>
              <a:t> la </a:t>
            </a:r>
            <a:r>
              <a:rPr lang="en-US" b="1" dirty="0" err="1" smtClean="0"/>
              <a:t>thérapie</a:t>
            </a:r>
            <a:r>
              <a:rPr lang="en-US" b="1" dirty="0" smtClean="0"/>
              <a:t> des </a:t>
            </a:r>
            <a:r>
              <a:rPr lang="en-US" b="1" dirty="0" err="1" smtClean="0"/>
              <a:t>dermatites</a:t>
            </a:r>
            <a:endParaRPr lang="en-US" b="1" dirty="0" smtClean="0"/>
          </a:p>
          <a:p>
            <a:pPr>
              <a:buFont typeface="Arial"/>
              <a:buChar char="•"/>
              <a:defRPr/>
            </a:pP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 </a:t>
            </a:r>
            <a:r>
              <a:rPr lang="en-US" b="1" dirty="0" err="1" smtClean="0"/>
              <a:t>Rôle</a:t>
            </a:r>
            <a:r>
              <a:rPr lang="en-US" b="1" dirty="0" smtClean="0"/>
              <a:t> </a:t>
            </a:r>
            <a:r>
              <a:rPr lang="en-US" b="1" dirty="0" err="1" smtClean="0"/>
              <a:t>mécanique</a:t>
            </a:r>
            <a:r>
              <a:rPr lang="en-US" b="1" dirty="0" smtClean="0"/>
              <a:t> </a:t>
            </a:r>
            <a:r>
              <a:rPr lang="en-US" dirty="0" smtClean="0"/>
              <a:t>:</a:t>
            </a:r>
            <a:r>
              <a:rPr lang="en-US" b="1" dirty="0" smtClean="0"/>
              <a:t>  </a:t>
            </a:r>
            <a:r>
              <a:rPr lang="en-US" dirty="0" err="1" smtClean="0"/>
              <a:t>élimination</a:t>
            </a:r>
            <a:r>
              <a:rPr lang="en-US" dirty="0" smtClean="0"/>
              <a:t> des </a:t>
            </a:r>
            <a:r>
              <a:rPr lang="en-US" dirty="0" err="1" smtClean="0"/>
              <a:t>allergènes</a:t>
            </a:r>
            <a:endParaRPr lang="en-US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 </a:t>
            </a:r>
            <a:r>
              <a:rPr lang="en-US" b="1" dirty="0" err="1" smtClean="0"/>
              <a:t>Hydrater</a:t>
            </a:r>
            <a:r>
              <a:rPr lang="en-US" b="1" dirty="0" smtClean="0"/>
              <a:t>, </a:t>
            </a:r>
            <a:r>
              <a:rPr lang="en-US" b="1" dirty="0" err="1" smtClean="0"/>
              <a:t>protéger</a:t>
            </a:r>
            <a:r>
              <a:rPr lang="en-US" b="1" dirty="0" smtClean="0"/>
              <a:t> </a:t>
            </a:r>
            <a:r>
              <a:rPr lang="en-US" b="1" dirty="0" err="1" smtClean="0"/>
              <a:t>l’épiderme</a:t>
            </a:r>
            <a:r>
              <a:rPr lang="en-US" b="1" dirty="0" smtClean="0"/>
              <a:t> et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couche</a:t>
            </a:r>
            <a:r>
              <a:rPr lang="en-US" b="1" dirty="0" smtClean="0"/>
              <a:t> </a:t>
            </a:r>
            <a:r>
              <a:rPr lang="en-US" b="1" dirty="0" err="1" smtClean="0"/>
              <a:t>lipidique</a:t>
            </a:r>
            <a:endParaRPr lang="en-US" b="1" dirty="0" smtClean="0"/>
          </a:p>
          <a:p>
            <a:pPr lvl="1">
              <a:buSzPct val="60000"/>
              <a:buFont typeface="Arial"/>
              <a:buChar char="•"/>
              <a:defRPr/>
            </a:pPr>
            <a:r>
              <a:rPr lang="en-US" dirty="0" smtClean="0"/>
              <a:t> Base </a:t>
            </a:r>
            <a:r>
              <a:rPr lang="en-US" dirty="0" err="1" smtClean="0"/>
              <a:t>lavante</a:t>
            </a:r>
            <a:r>
              <a:rPr lang="en-US" dirty="0" smtClean="0"/>
              <a:t> </a:t>
            </a:r>
            <a:r>
              <a:rPr lang="en-US" dirty="0" err="1" smtClean="0"/>
              <a:t>douce</a:t>
            </a:r>
            <a:endParaRPr lang="en-US" dirty="0" smtClean="0"/>
          </a:p>
          <a:p>
            <a:pPr lvl="1">
              <a:buSzPct val="60000"/>
              <a:buFont typeface="Arial"/>
              <a:buChar char="•"/>
              <a:defRPr/>
            </a:pPr>
            <a:r>
              <a:rPr lang="en-US" dirty="0" smtClean="0"/>
              <a:t> pH </a:t>
            </a:r>
            <a:r>
              <a:rPr lang="en-US" dirty="0" err="1" smtClean="0"/>
              <a:t>neutre</a:t>
            </a:r>
            <a:endParaRPr lang="en-US" dirty="0" smtClean="0"/>
          </a:p>
          <a:p>
            <a:pPr lvl="1">
              <a:buSzPct val="60000"/>
              <a:buFont typeface="Arial"/>
              <a:buChar char="•"/>
              <a:defRPr/>
            </a:pPr>
            <a:r>
              <a:rPr lang="en-US" dirty="0" smtClean="0"/>
              <a:t> Agents </a:t>
            </a:r>
            <a:r>
              <a:rPr lang="en-US" dirty="0" err="1" smtClean="0"/>
              <a:t>lubrifiants</a:t>
            </a:r>
            <a:r>
              <a:rPr lang="en-US" dirty="0" smtClean="0"/>
              <a:t> et humectants</a:t>
            </a:r>
          </a:p>
          <a:p>
            <a:pPr lvl="1">
              <a:defRPr/>
            </a:pPr>
            <a:endParaRPr lang="en-US" b="1" smtClean="0"/>
          </a:p>
          <a:p>
            <a:pPr lvl="1">
              <a:defRPr/>
            </a:pPr>
            <a:endParaRPr lang="en-US" b="1" smtClean="0"/>
          </a:p>
          <a:p>
            <a:pPr lvl="1">
              <a:defRPr/>
            </a:pPr>
            <a:endParaRPr lang="en-US" b="1" dirty="0" smtClean="0"/>
          </a:p>
          <a:p>
            <a:pPr>
              <a:defRPr/>
            </a:pPr>
            <a:r>
              <a:rPr lang="en-US" b="1" dirty="0" smtClean="0"/>
              <a:t> Action anti-</a:t>
            </a:r>
            <a:r>
              <a:rPr lang="en-US" b="1" dirty="0" err="1" smtClean="0"/>
              <a:t>inflammatoire</a:t>
            </a:r>
            <a:r>
              <a:rPr lang="en-US" b="1" dirty="0" smtClean="0"/>
              <a:t> locale </a:t>
            </a:r>
          </a:p>
          <a:p>
            <a:pPr>
              <a:defRPr/>
            </a:pPr>
            <a:r>
              <a:rPr lang="en-US" sz="1400" b="1" dirty="0" smtClean="0"/>
              <a:t>     </a:t>
            </a:r>
            <a:r>
              <a:rPr lang="en-US" b="1" dirty="0" smtClean="0">
                <a:solidFill>
                  <a:srgbClr val="0070C0"/>
                </a:solidFill>
              </a:rPr>
              <a:t>Le </a:t>
            </a:r>
            <a:r>
              <a:rPr lang="en-US" b="1" dirty="0" err="1" smtClean="0">
                <a:solidFill>
                  <a:srgbClr val="0070C0"/>
                </a:solidFill>
              </a:rPr>
              <a:t>traitement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permet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d’exposer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chaque</a:t>
            </a:r>
            <a:r>
              <a:rPr lang="en-US" b="1" dirty="0" smtClean="0">
                <a:solidFill>
                  <a:srgbClr val="0070C0"/>
                </a:solidFill>
              </a:rPr>
              <a:t> cm</a:t>
            </a:r>
            <a:r>
              <a:rPr lang="en-US" b="1" baseline="30000" dirty="0" smtClean="0">
                <a:solidFill>
                  <a:srgbClr val="0070C0"/>
                </a:solidFill>
              </a:rPr>
              <a:t>2 </a:t>
            </a:r>
            <a:r>
              <a:rPr lang="en-US" b="1" dirty="0" smtClean="0">
                <a:solidFill>
                  <a:srgbClr val="0070C0"/>
                </a:solidFill>
              </a:rPr>
              <a:t>de </a:t>
            </a:r>
            <a:r>
              <a:rPr lang="en-US" b="1" dirty="0" err="1" smtClean="0">
                <a:solidFill>
                  <a:srgbClr val="0070C0"/>
                </a:solidFill>
              </a:rPr>
              <a:t>peau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à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l’action</a:t>
            </a:r>
            <a:r>
              <a:rPr lang="en-US" b="1" dirty="0" smtClean="0">
                <a:solidFill>
                  <a:srgbClr val="0070C0"/>
                </a:solidFill>
              </a:rPr>
              <a:t> des </a:t>
            </a:r>
            <a:r>
              <a:rPr lang="en-US" b="1" dirty="0" err="1" smtClean="0">
                <a:solidFill>
                  <a:srgbClr val="0070C0"/>
                </a:solidFill>
              </a:rPr>
              <a:t>principes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actifs</a:t>
            </a:r>
            <a:endParaRPr lang="en-US" b="1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en-US" sz="1400" dirty="0" smtClean="0"/>
          </a:p>
          <a:p>
            <a:pPr>
              <a:defRPr/>
            </a:pPr>
            <a:r>
              <a:rPr lang="en-US" b="1" dirty="0" smtClean="0"/>
              <a:t> Ne pas </a:t>
            </a:r>
            <a:r>
              <a:rPr lang="en-US" b="1" dirty="0" err="1" smtClean="0"/>
              <a:t>polluer</a:t>
            </a:r>
            <a:r>
              <a:rPr lang="en-US" b="1" dirty="0" smtClean="0"/>
              <a:t> </a:t>
            </a:r>
            <a:r>
              <a:rPr lang="en-US" sz="1600" dirty="0" smtClean="0"/>
              <a:t>: 10550 </a:t>
            </a:r>
            <a:r>
              <a:rPr lang="en-US" sz="1600" dirty="0" err="1" smtClean="0"/>
              <a:t>ingrédients</a:t>
            </a:r>
            <a:r>
              <a:rPr lang="en-US" sz="1600" dirty="0" smtClean="0"/>
              <a:t> </a:t>
            </a:r>
            <a:r>
              <a:rPr lang="en-US" sz="1600" dirty="0" err="1" smtClean="0"/>
              <a:t>chimiques</a:t>
            </a:r>
            <a:r>
              <a:rPr lang="en-US" sz="1600" dirty="0" smtClean="0"/>
              <a:t> </a:t>
            </a:r>
            <a:r>
              <a:rPr lang="en-US" sz="1600" dirty="0" err="1" smtClean="0"/>
              <a:t>entrent</a:t>
            </a:r>
            <a:r>
              <a:rPr lang="en-US" sz="1600" dirty="0" smtClean="0"/>
              <a:t> </a:t>
            </a:r>
            <a:r>
              <a:rPr lang="en-US" sz="1600" dirty="0" err="1" smtClean="0"/>
              <a:t>dans</a:t>
            </a:r>
            <a:r>
              <a:rPr lang="en-US" sz="1600" dirty="0" smtClean="0"/>
              <a:t> la composition des </a:t>
            </a:r>
            <a:r>
              <a:rPr lang="en-US" sz="1600" dirty="0" err="1" smtClean="0"/>
              <a:t>produits</a:t>
            </a:r>
            <a:r>
              <a:rPr lang="en-US" sz="1600" dirty="0" smtClean="0"/>
              <a:t> de </a:t>
            </a:r>
            <a:r>
              <a:rPr lang="en-US" sz="1600" dirty="0" err="1" smtClean="0"/>
              <a:t>soins</a:t>
            </a:r>
            <a:r>
              <a:rPr lang="en-US" sz="1600" dirty="0" smtClean="0"/>
              <a:t> et </a:t>
            </a:r>
            <a:r>
              <a:rPr lang="en-US" sz="1600" dirty="0" err="1" smtClean="0"/>
              <a:t>d’hygiène</a:t>
            </a:r>
            <a:r>
              <a:rPr lang="en-US" sz="1600" dirty="0" smtClean="0"/>
              <a:t> : </a:t>
            </a:r>
            <a:r>
              <a:rPr lang="en-US" sz="1600" dirty="0" err="1" smtClean="0"/>
              <a:t>phtalates</a:t>
            </a:r>
            <a:r>
              <a:rPr lang="en-US" sz="1600" dirty="0" smtClean="0"/>
              <a:t> , </a:t>
            </a:r>
            <a:r>
              <a:rPr lang="en-US" sz="1600" dirty="0" err="1" smtClean="0"/>
              <a:t>parabenes</a:t>
            </a:r>
            <a:r>
              <a:rPr lang="en-US" sz="1600" dirty="0" smtClean="0"/>
              <a:t>, </a:t>
            </a:r>
            <a:r>
              <a:rPr lang="en-US" sz="1600" dirty="0" err="1" smtClean="0"/>
              <a:t>polyethylène</a:t>
            </a:r>
            <a:r>
              <a:rPr lang="en-US" sz="1600" dirty="0" smtClean="0"/>
              <a:t> glycol, </a:t>
            </a:r>
            <a:r>
              <a:rPr lang="en-US" sz="1600" dirty="0" err="1" smtClean="0"/>
              <a:t>lauryl</a:t>
            </a:r>
            <a:r>
              <a:rPr lang="en-US" sz="1600" dirty="0" smtClean="0"/>
              <a:t> ether sulfate, sodium </a:t>
            </a:r>
            <a:r>
              <a:rPr lang="en-US" sz="1600" dirty="0" err="1" smtClean="0"/>
              <a:t>lauryl</a:t>
            </a:r>
            <a:r>
              <a:rPr lang="en-US" sz="1600" dirty="0" smtClean="0"/>
              <a:t> sulfate, </a:t>
            </a:r>
            <a:r>
              <a:rPr lang="en-US" sz="1600" dirty="0" err="1" smtClean="0"/>
              <a:t>phenoxyethanol,composés</a:t>
            </a:r>
            <a:r>
              <a:rPr lang="en-US" sz="1600" dirty="0" smtClean="0"/>
              <a:t>  </a:t>
            </a:r>
            <a:r>
              <a:rPr lang="en-US" sz="1600" dirty="0" err="1" smtClean="0"/>
              <a:t>ethoxylés</a:t>
            </a:r>
            <a:r>
              <a:rPr lang="en-US" sz="1600" dirty="0" smtClean="0"/>
              <a:t>…. </a:t>
            </a:r>
            <a:r>
              <a:rPr lang="en-US" sz="1600" dirty="0" err="1" smtClean="0"/>
              <a:t>Tous</a:t>
            </a:r>
            <a:r>
              <a:rPr lang="en-US" sz="1600" dirty="0" smtClean="0"/>
              <a:t> </a:t>
            </a:r>
            <a:r>
              <a:rPr lang="en-US" sz="1600" dirty="0" err="1" smtClean="0"/>
              <a:t>polluent</a:t>
            </a:r>
            <a:r>
              <a:rPr lang="en-US" sz="1600" dirty="0" smtClean="0"/>
              <a:t> et </a:t>
            </a:r>
            <a:r>
              <a:rPr lang="en-US" sz="1600" dirty="0" err="1" smtClean="0"/>
              <a:t>sont</a:t>
            </a:r>
            <a:r>
              <a:rPr lang="en-US" sz="1600" dirty="0" smtClean="0"/>
              <a:t> </a:t>
            </a:r>
            <a:r>
              <a:rPr lang="en-US" sz="1600" dirty="0" err="1" smtClean="0"/>
              <a:t>nocifs</a:t>
            </a:r>
            <a:r>
              <a:rPr lang="en-US" sz="1600" dirty="0" smtClean="0"/>
              <a:t> </a:t>
            </a:r>
            <a:r>
              <a:rPr lang="en-US" sz="1600" dirty="0" err="1" smtClean="0"/>
              <a:t>à</a:t>
            </a:r>
            <a:r>
              <a:rPr lang="en-US" sz="1600" dirty="0" smtClean="0"/>
              <a:t> la santé des </a:t>
            </a:r>
            <a:r>
              <a:rPr lang="en-US" sz="1600" dirty="0" err="1" smtClean="0"/>
              <a:t>hommes</a:t>
            </a:r>
            <a:r>
              <a:rPr lang="en-US" sz="1600" dirty="0" smtClean="0"/>
              <a:t> et des </a:t>
            </a:r>
            <a:r>
              <a:rPr lang="en-US" sz="1600" dirty="0" err="1" smtClean="0"/>
              <a:t>animaux</a:t>
            </a:r>
            <a:r>
              <a:rPr lang="en-US" sz="1600" dirty="0" smtClean="0"/>
              <a:t>. </a:t>
            </a:r>
          </a:p>
          <a:p>
            <a:pPr>
              <a:defRPr/>
            </a:pPr>
            <a:endParaRPr lang="en-US" sz="1600" dirty="0"/>
          </a:p>
        </p:txBody>
      </p:sp>
      <p:pic>
        <p:nvPicPr>
          <p:cNvPr id="27" name="~PP3172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9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00" dirty="0" err="1" smtClean="0"/>
              <a:t>L’action</a:t>
            </a:r>
            <a:r>
              <a:rPr lang="en-US" sz="2900" dirty="0" smtClean="0"/>
              <a:t> du Shampooing </a:t>
            </a:r>
            <a:r>
              <a:rPr lang="en-US" sz="2900" dirty="0" err="1" smtClean="0"/>
              <a:t>Prurit</a:t>
            </a:r>
            <a:r>
              <a:rPr lang="en-US" sz="2900" dirty="0" smtClean="0"/>
              <a:t> </a:t>
            </a:r>
            <a:br>
              <a:rPr lang="en-US" sz="2900" dirty="0" smtClean="0"/>
            </a:br>
            <a:r>
              <a:rPr lang="en-US" sz="2900" dirty="0" err="1" smtClean="0"/>
              <a:t>couvre</a:t>
            </a:r>
            <a:r>
              <a:rPr lang="en-US" sz="2900" dirty="0" smtClean="0"/>
              <a:t> </a:t>
            </a:r>
            <a:r>
              <a:rPr lang="en-US" sz="2900" u="sng" dirty="0" err="1" smtClean="0"/>
              <a:t>tous</a:t>
            </a:r>
            <a:r>
              <a:rPr lang="en-US" sz="2900" dirty="0" smtClean="0"/>
              <a:t> les aspects de  </a:t>
            </a:r>
            <a:r>
              <a:rPr lang="en-US" sz="2900" dirty="0" err="1" smtClean="0"/>
              <a:t>l’inflammation</a:t>
            </a:r>
            <a:endParaRPr lang="fr-FR" sz="2900" dirty="0">
              <a:solidFill>
                <a:srgbClr val="00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2464" y="1621974"/>
            <a:ext cx="1529861" cy="206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2390" y="1635349"/>
            <a:ext cx="1532093" cy="206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9"/>
          <p:cNvSpPr txBox="1"/>
          <p:nvPr/>
        </p:nvSpPr>
        <p:spPr>
          <a:xfrm>
            <a:off x="210564" y="4274186"/>
            <a:ext cx="29825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100" b="1" dirty="0" smtClean="0">
                <a:solidFill>
                  <a:srgbClr val="000000"/>
                </a:solidFill>
              </a:rPr>
              <a:t>  </a:t>
            </a:r>
            <a:r>
              <a:rPr lang="fr-FR" sz="1100" b="1" dirty="0" err="1" smtClean="0">
                <a:solidFill>
                  <a:srgbClr val="000000"/>
                </a:solidFill>
              </a:rPr>
              <a:t>Triterpénoïdes</a:t>
            </a:r>
            <a:r>
              <a:rPr lang="fr-FR" sz="1100" b="1" dirty="0" smtClean="0">
                <a:solidFill>
                  <a:srgbClr val="000000"/>
                </a:solidFill>
              </a:rPr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fr-FR" sz="1100" dirty="0" smtClean="0">
                <a:solidFill>
                  <a:srgbClr val="000000"/>
                </a:solidFill>
              </a:rPr>
              <a:t> effets anti-inflammatoires  démontrés</a:t>
            </a:r>
            <a:br>
              <a:rPr lang="fr-FR" sz="1100" dirty="0" smtClean="0">
                <a:solidFill>
                  <a:srgbClr val="000000"/>
                </a:solidFill>
              </a:rPr>
            </a:br>
            <a:endParaRPr lang="fr-FR" sz="1100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FR" sz="1100" b="1" dirty="0" smtClean="0">
                <a:solidFill>
                  <a:srgbClr val="000000"/>
                </a:solidFill>
              </a:rPr>
              <a:t>  Flavonoïdes</a:t>
            </a:r>
          </a:p>
          <a:p>
            <a:pPr lvl="1">
              <a:buFont typeface="Arial" pitchFamily="34" charset="0"/>
              <a:buChar char="•"/>
            </a:pPr>
            <a:r>
              <a:rPr lang="fr-FR" sz="1100" b="1" dirty="0" smtClean="0">
                <a:solidFill>
                  <a:srgbClr val="000000"/>
                </a:solidFill>
              </a:rPr>
              <a:t> </a:t>
            </a:r>
            <a:r>
              <a:rPr lang="fr-FR" sz="1100" dirty="0" smtClean="0">
                <a:solidFill>
                  <a:srgbClr val="000000"/>
                </a:solidFill>
              </a:rPr>
              <a:t>inhibition in vitro de la  </a:t>
            </a:r>
            <a:r>
              <a:rPr lang="fr-FR" sz="1100" dirty="0" err="1" smtClean="0">
                <a:solidFill>
                  <a:srgbClr val="000000"/>
                </a:solidFill>
              </a:rPr>
              <a:t>lipoxygénase</a:t>
            </a:r>
            <a:endParaRPr lang="fr-FR" sz="1100" dirty="0" smtClean="0">
              <a:solidFill>
                <a:srgbClr val="00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fr-FR" sz="1100" dirty="0" smtClean="0">
                <a:solidFill>
                  <a:srgbClr val="000000"/>
                </a:solidFill>
              </a:rPr>
              <a:t> prévention de la formation de </a:t>
            </a:r>
          </a:p>
          <a:p>
            <a:pPr lvl="1"/>
            <a:r>
              <a:rPr lang="fr-FR" sz="1100" dirty="0" smtClean="0">
                <a:solidFill>
                  <a:srgbClr val="000000"/>
                </a:solidFill>
              </a:rPr>
              <a:t>  </a:t>
            </a:r>
            <a:r>
              <a:rPr lang="fr-FR" sz="1100" dirty="0" err="1" smtClean="0">
                <a:solidFill>
                  <a:srgbClr val="000000"/>
                </a:solidFill>
              </a:rPr>
              <a:t>leucotriènes</a:t>
            </a:r>
            <a:r>
              <a:rPr lang="fr-FR" sz="1100" dirty="0" smtClean="0">
                <a:solidFill>
                  <a:srgbClr val="000000"/>
                </a:solidFill>
              </a:rPr>
              <a:t/>
            </a:r>
            <a:br>
              <a:rPr lang="fr-FR" sz="1100" dirty="0" smtClean="0">
                <a:solidFill>
                  <a:srgbClr val="000000"/>
                </a:solidFill>
              </a:rPr>
            </a:br>
            <a:endParaRPr lang="fr-FR" sz="1100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FR" sz="1100" b="1" dirty="0" smtClean="0">
                <a:solidFill>
                  <a:srgbClr val="000000"/>
                </a:solidFill>
              </a:rPr>
              <a:t>  Extraits totaux</a:t>
            </a:r>
          </a:p>
          <a:p>
            <a:pPr lvl="1">
              <a:buFont typeface="Arial" pitchFamily="34" charset="0"/>
              <a:buChar char="•"/>
            </a:pPr>
            <a:r>
              <a:rPr lang="fr-FR" sz="1100" dirty="0" smtClean="0">
                <a:solidFill>
                  <a:srgbClr val="000000"/>
                </a:solidFill>
              </a:rPr>
              <a:t> inhibition de la production des</a:t>
            </a:r>
            <a:br>
              <a:rPr lang="fr-FR" sz="1100" dirty="0" smtClean="0">
                <a:solidFill>
                  <a:srgbClr val="000000"/>
                </a:solidFill>
              </a:rPr>
            </a:br>
            <a:r>
              <a:rPr lang="fr-FR" sz="1100" dirty="0" smtClean="0">
                <a:solidFill>
                  <a:srgbClr val="000000"/>
                </a:solidFill>
              </a:rPr>
              <a:t>  </a:t>
            </a:r>
            <a:r>
              <a:rPr lang="fr-FR" sz="1100" dirty="0" err="1" smtClean="0">
                <a:solidFill>
                  <a:srgbClr val="000000"/>
                </a:solidFill>
              </a:rPr>
              <a:t>cytokinines</a:t>
            </a:r>
            <a:r>
              <a:rPr lang="fr-FR" sz="1100" dirty="0" smtClean="0">
                <a:solidFill>
                  <a:srgbClr val="000000"/>
                </a:solidFill>
              </a:rPr>
              <a:t> pro-inflammatoires IL-1</a:t>
            </a:r>
            <a:br>
              <a:rPr lang="fr-FR" sz="1100" dirty="0" smtClean="0">
                <a:solidFill>
                  <a:srgbClr val="000000"/>
                </a:solidFill>
              </a:rPr>
            </a:br>
            <a:r>
              <a:rPr lang="fr-FR" sz="1100" dirty="0" smtClean="0">
                <a:solidFill>
                  <a:srgbClr val="000000"/>
                </a:solidFill>
              </a:rPr>
              <a:t>  et TNF-α </a:t>
            </a:r>
            <a:r>
              <a:rPr lang="fr-FR" sz="1100" smtClean="0">
                <a:solidFill>
                  <a:srgbClr val="000000"/>
                </a:solidFill>
              </a:rPr>
              <a:t>in vitro</a:t>
            </a:r>
          </a:p>
          <a:p>
            <a:pPr lvl="1">
              <a:buFont typeface="Arial" pitchFamily="34" charset="0"/>
              <a:buChar char="•"/>
            </a:pPr>
            <a:r>
              <a:rPr lang="fr-FR" sz="1100" smtClean="0">
                <a:solidFill>
                  <a:srgbClr val="000000"/>
                </a:solidFill>
              </a:rPr>
              <a:t>Inhibition des m</a:t>
            </a:r>
            <a:r>
              <a:rPr lang="fr-FR" sz="1100" smtClean="0">
                <a:solidFill>
                  <a:srgbClr val="000000"/>
                </a:solidFill>
                <a:latin typeface="Calibri"/>
              </a:rPr>
              <a:t>é</a:t>
            </a:r>
            <a:r>
              <a:rPr lang="fr-FR" sz="1100" smtClean="0">
                <a:solidFill>
                  <a:srgbClr val="000000"/>
                </a:solidFill>
              </a:rPr>
              <a:t>talloprot</a:t>
            </a:r>
            <a:r>
              <a:rPr lang="fr-FR" sz="1100" smtClean="0">
                <a:solidFill>
                  <a:srgbClr val="000000"/>
                </a:solidFill>
                <a:latin typeface="Calibri"/>
              </a:rPr>
              <a:t>é</a:t>
            </a:r>
            <a:r>
              <a:rPr lang="fr-FR" sz="1100" smtClean="0">
                <a:solidFill>
                  <a:srgbClr val="000000"/>
                </a:solidFill>
              </a:rPr>
              <a:t>inases</a:t>
            </a:r>
          </a:p>
          <a:p>
            <a:pPr lvl="1">
              <a:buFont typeface="Arial" pitchFamily="34" charset="0"/>
              <a:buChar char="•"/>
            </a:pPr>
            <a:r>
              <a:rPr lang="fr-FR" sz="1100" smtClean="0">
                <a:solidFill>
                  <a:srgbClr val="000000"/>
                </a:solidFill>
              </a:rPr>
              <a:t>Action anti-oxidante</a:t>
            </a:r>
            <a:endParaRPr lang="fr-FR" sz="1100" dirty="0" smtClean="0">
              <a:solidFill>
                <a:srgbClr val="000000"/>
              </a:solidFill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701901" y="3780361"/>
            <a:ext cx="1723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</a:rPr>
              <a:t>Calendula </a:t>
            </a:r>
            <a:r>
              <a:rPr lang="en-US" sz="1400" b="1" i="1" dirty="0" err="1" smtClean="0">
                <a:solidFill>
                  <a:srgbClr val="000000"/>
                </a:solidFill>
              </a:rPr>
              <a:t>officinalis</a:t>
            </a:r>
            <a:endParaRPr lang="en-US" sz="1400" b="1" i="1" dirty="0">
              <a:solidFill>
                <a:srgbClr val="000000"/>
              </a:solidFill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3207708" y="4281446"/>
            <a:ext cx="298258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100" b="1" dirty="0" smtClean="0">
                <a:solidFill>
                  <a:srgbClr val="000000"/>
                </a:solidFill>
              </a:rPr>
              <a:t>  Flavonoïdes  (</a:t>
            </a:r>
            <a:r>
              <a:rPr lang="fr-FR" sz="1100" b="1" dirty="0" err="1" smtClean="0">
                <a:solidFill>
                  <a:srgbClr val="000000"/>
                </a:solidFill>
              </a:rPr>
              <a:t>quercétine</a:t>
            </a:r>
            <a:r>
              <a:rPr lang="fr-FR" sz="1100" b="1" dirty="0" smtClean="0">
                <a:solidFill>
                  <a:srgbClr val="000000"/>
                </a:solidFill>
              </a:rPr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fr-FR" sz="1100" b="1" dirty="0" smtClean="0">
                <a:solidFill>
                  <a:srgbClr val="000000"/>
                </a:solidFill>
              </a:rPr>
              <a:t> </a:t>
            </a:r>
            <a:r>
              <a:rPr lang="fr-FR" sz="1100" dirty="0" smtClean="0">
                <a:solidFill>
                  <a:srgbClr val="000000"/>
                </a:solidFill>
              </a:rPr>
              <a:t>prévention de la </a:t>
            </a:r>
            <a:r>
              <a:rPr lang="fr-FR" sz="1100" dirty="0" err="1" smtClean="0">
                <a:solidFill>
                  <a:srgbClr val="000000"/>
                </a:solidFill>
              </a:rPr>
              <a:t>dégranulation</a:t>
            </a:r>
            <a:r>
              <a:rPr lang="fr-FR" sz="1100" dirty="0" smtClean="0">
                <a:solidFill>
                  <a:srgbClr val="000000"/>
                </a:solidFill>
              </a:rPr>
              <a:t> des</a:t>
            </a:r>
            <a:br>
              <a:rPr lang="fr-FR" sz="1100" dirty="0" smtClean="0">
                <a:solidFill>
                  <a:srgbClr val="000000"/>
                </a:solidFill>
              </a:rPr>
            </a:br>
            <a:r>
              <a:rPr lang="fr-FR" sz="1100" dirty="0" smtClean="0">
                <a:solidFill>
                  <a:srgbClr val="000000"/>
                </a:solidFill>
              </a:rPr>
              <a:t>  mastocytes</a:t>
            </a:r>
          </a:p>
          <a:p>
            <a:pPr lvl="1">
              <a:buFont typeface="Arial" pitchFamily="34" charset="0"/>
              <a:buChar char="•"/>
            </a:pPr>
            <a:r>
              <a:rPr lang="fr-FR" sz="1100" dirty="0" smtClean="0">
                <a:solidFill>
                  <a:srgbClr val="000000"/>
                </a:solidFill>
              </a:rPr>
              <a:t> inhibition des </a:t>
            </a:r>
            <a:r>
              <a:rPr lang="fr-FR" sz="1100" dirty="0" err="1" smtClean="0">
                <a:solidFill>
                  <a:srgbClr val="000000"/>
                </a:solidFill>
              </a:rPr>
              <a:t>lipoxygénase</a:t>
            </a:r>
            <a:r>
              <a:rPr lang="fr-FR" sz="1100" dirty="0" smtClean="0">
                <a:solidFill>
                  <a:srgbClr val="000000"/>
                </a:solidFill>
              </a:rPr>
              <a:t> et   </a:t>
            </a:r>
            <a:br>
              <a:rPr lang="fr-FR" sz="1100" dirty="0" smtClean="0">
                <a:solidFill>
                  <a:srgbClr val="000000"/>
                </a:solidFill>
              </a:rPr>
            </a:br>
            <a:r>
              <a:rPr lang="fr-FR" sz="1100" dirty="0" smtClean="0">
                <a:solidFill>
                  <a:srgbClr val="000000"/>
                </a:solidFill>
              </a:rPr>
              <a:t>  phosphatase A2</a:t>
            </a:r>
            <a:br>
              <a:rPr lang="fr-FR" sz="1100" dirty="0" smtClean="0">
                <a:solidFill>
                  <a:srgbClr val="000000"/>
                </a:solidFill>
              </a:rPr>
            </a:br>
            <a:endParaRPr lang="fr-FR" sz="1100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FR" sz="1100" b="1" dirty="0" smtClean="0">
                <a:solidFill>
                  <a:srgbClr val="000000"/>
                </a:solidFill>
              </a:rPr>
              <a:t>  Extraits totaux</a:t>
            </a:r>
          </a:p>
          <a:p>
            <a:pPr lvl="1">
              <a:buFont typeface="Arial" pitchFamily="34" charset="0"/>
              <a:buChar char="•"/>
            </a:pPr>
            <a:r>
              <a:rPr lang="fr-FR" sz="1100" dirty="0" smtClean="0">
                <a:solidFill>
                  <a:srgbClr val="000000"/>
                </a:solidFill>
              </a:rPr>
              <a:t> inhibition de la production des</a:t>
            </a:r>
            <a:br>
              <a:rPr lang="fr-FR" sz="1100" dirty="0" smtClean="0">
                <a:solidFill>
                  <a:srgbClr val="000000"/>
                </a:solidFill>
              </a:rPr>
            </a:br>
            <a:r>
              <a:rPr lang="fr-FR" sz="1100" dirty="0" smtClean="0">
                <a:solidFill>
                  <a:srgbClr val="000000"/>
                </a:solidFill>
              </a:rPr>
              <a:t>  </a:t>
            </a:r>
            <a:r>
              <a:rPr lang="fr-FR" sz="1100" dirty="0" err="1" smtClean="0">
                <a:solidFill>
                  <a:srgbClr val="000000"/>
                </a:solidFill>
              </a:rPr>
              <a:t>cytokinines</a:t>
            </a:r>
            <a:r>
              <a:rPr lang="fr-FR" sz="1100" dirty="0" smtClean="0">
                <a:solidFill>
                  <a:srgbClr val="000000"/>
                </a:solidFill>
              </a:rPr>
              <a:t> pro-inflammatoires IL-1</a:t>
            </a:r>
            <a:br>
              <a:rPr lang="fr-FR" sz="1100" dirty="0" smtClean="0">
                <a:solidFill>
                  <a:srgbClr val="000000"/>
                </a:solidFill>
              </a:rPr>
            </a:br>
            <a:r>
              <a:rPr lang="fr-FR" sz="1100" dirty="0" smtClean="0">
                <a:solidFill>
                  <a:srgbClr val="000000"/>
                </a:solidFill>
              </a:rPr>
              <a:t>  et TNF-α in vitro</a:t>
            </a:r>
          </a:p>
          <a:p>
            <a:pPr lvl="1">
              <a:buFont typeface="Arial" pitchFamily="34" charset="0"/>
              <a:buChar char="•"/>
            </a:pPr>
            <a:r>
              <a:rPr lang="fr-FR" sz="1100" dirty="0" smtClean="0">
                <a:solidFill>
                  <a:srgbClr val="000000"/>
                </a:solidFill>
              </a:rPr>
              <a:t> effets antalgiques</a:t>
            </a:r>
          </a:p>
        </p:txBody>
      </p:sp>
      <p:sp>
        <p:nvSpPr>
          <p:cNvPr id="12" name="TextBox 14"/>
          <p:cNvSpPr txBox="1"/>
          <p:nvPr/>
        </p:nvSpPr>
        <p:spPr>
          <a:xfrm>
            <a:off x="3974811" y="3787621"/>
            <a:ext cx="1166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>
                <a:solidFill>
                  <a:srgbClr val="000000"/>
                </a:solidFill>
              </a:rPr>
              <a:t>Urtica</a:t>
            </a:r>
            <a:r>
              <a:rPr lang="en-US" sz="1400" b="1" i="1" dirty="0" smtClean="0">
                <a:solidFill>
                  <a:srgbClr val="000000"/>
                </a:solidFill>
              </a:rPr>
              <a:t> </a:t>
            </a:r>
            <a:r>
              <a:rPr lang="en-US" sz="1400" b="1" i="1" dirty="0" err="1" smtClean="0">
                <a:solidFill>
                  <a:srgbClr val="000000"/>
                </a:solidFill>
              </a:rPr>
              <a:t>dioica</a:t>
            </a:r>
            <a:endParaRPr lang="en-US" sz="1400" b="1" i="1" dirty="0">
              <a:solidFill>
                <a:srgbClr val="000000"/>
              </a:solidFill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6110508" y="4281446"/>
            <a:ext cx="298258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100" b="1" dirty="0" smtClean="0">
                <a:solidFill>
                  <a:srgbClr val="000000"/>
                </a:solidFill>
              </a:rPr>
              <a:t>  </a:t>
            </a:r>
            <a:r>
              <a:rPr lang="fr-FR" sz="1100" b="1" dirty="0" err="1" smtClean="0">
                <a:solidFill>
                  <a:srgbClr val="000000"/>
                </a:solidFill>
              </a:rPr>
              <a:t>Triterpénoïdes</a:t>
            </a:r>
            <a:r>
              <a:rPr lang="fr-FR" sz="1100" b="1" dirty="0" smtClean="0">
                <a:solidFill>
                  <a:srgbClr val="000000"/>
                </a:solidFill>
              </a:rPr>
              <a:t> </a:t>
            </a:r>
            <a:r>
              <a:rPr lang="fr-FR" sz="1100" dirty="0" smtClean="0">
                <a:solidFill>
                  <a:srgbClr val="000000"/>
                </a:solidFill>
              </a:rPr>
              <a:t/>
            </a:r>
            <a:br>
              <a:rPr lang="fr-FR" sz="1100" dirty="0" smtClean="0">
                <a:solidFill>
                  <a:srgbClr val="000000"/>
                </a:solidFill>
              </a:rPr>
            </a:br>
            <a:endParaRPr lang="fr-FR" sz="1100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FR" sz="1100" b="1" dirty="0" smtClean="0">
                <a:solidFill>
                  <a:srgbClr val="000000"/>
                </a:solidFill>
              </a:rPr>
              <a:t>  Acide </a:t>
            </a:r>
            <a:r>
              <a:rPr lang="fr-FR" sz="1100" b="1" dirty="0" err="1" smtClean="0">
                <a:solidFill>
                  <a:srgbClr val="000000"/>
                </a:solidFill>
              </a:rPr>
              <a:t>rosmarinique</a:t>
            </a:r>
            <a:endParaRPr lang="fr-FR" sz="1100" b="1" dirty="0" smtClean="0">
              <a:solidFill>
                <a:srgbClr val="00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fr-FR" sz="1100" b="1" dirty="0" smtClean="0">
                <a:solidFill>
                  <a:srgbClr val="000000"/>
                </a:solidFill>
              </a:rPr>
              <a:t> </a:t>
            </a:r>
            <a:r>
              <a:rPr lang="fr-FR" sz="1100" dirty="0" smtClean="0">
                <a:solidFill>
                  <a:srgbClr val="000000"/>
                </a:solidFill>
              </a:rPr>
              <a:t>activité anti-inflammatoire démontrée</a:t>
            </a:r>
          </a:p>
          <a:p>
            <a:pPr lvl="1">
              <a:buFont typeface="Arial" pitchFamily="34" charset="0"/>
              <a:buChar char="•"/>
            </a:pPr>
            <a:r>
              <a:rPr lang="fr-FR" sz="1100" b="1" dirty="0" smtClean="0">
                <a:solidFill>
                  <a:srgbClr val="000000"/>
                </a:solidFill>
              </a:rPr>
              <a:t> </a:t>
            </a:r>
            <a:r>
              <a:rPr lang="fr-FR" sz="1100" dirty="0" smtClean="0">
                <a:solidFill>
                  <a:srgbClr val="000000"/>
                </a:solidFill>
              </a:rPr>
              <a:t>inhibition in vitro de la  </a:t>
            </a:r>
            <a:r>
              <a:rPr lang="fr-FR" sz="1100" dirty="0" err="1" smtClean="0">
                <a:solidFill>
                  <a:srgbClr val="000000"/>
                </a:solidFill>
              </a:rPr>
              <a:t>cyclooxygénase</a:t>
            </a:r>
            <a:endParaRPr lang="fr-FR" sz="1100" dirty="0" smtClean="0">
              <a:solidFill>
                <a:srgbClr val="00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fr-FR" sz="1100" dirty="0" smtClean="0">
                <a:solidFill>
                  <a:srgbClr val="000000"/>
                </a:solidFill>
              </a:rPr>
              <a:t> activité antihistaminique</a:t>
            </a:r>
            <a:br>
              <a:rPr lang="fr-FR" sz="1100" dirty="0" smtClean="0">
                <a:solidFill>
                  <a:srgbClr val="000000"/>
                </a:solidFill>
              </a:rPr>
            </a:br>
            <a:endParaRPr lang="fr-FR" sz="1100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FR" sz="1100" b="1" dirty="0" smtClean="0">
                <a:solidFill>
                  <a:srgbClr val="000000"/>
                </a:solidFill>
              </a:rPr>
              <a:t>  Extraits totaux (</a:t>
            </a:r>
            <a:r>
              <a:rPr lang="fr-FR" sz="1100" b="1" i="1" dirty="0" err="1" smtClean="0">
                <a:solidFill>
                  <a:srgbClr val="000000"/>
                </a:solidFill>
              </a:rPr>
              <a:t>Hyptis</a:t>
            </a:r>
            <a:r>
              <a:rPr lang="fr-FR" sz="1100" b="1" i="1" dirty="0" smtClean="0">
                <a:solidFill>
                  <a:srgbClr val="000000"/>
                </a:solidFill>
              </a:rPr>
              <a:t> </a:t>
            </a:r>
            <a:r>
              <a:rPr lang="fr-FR" sz="1100" b="1" i="1" dirty="0" err="1" smtClean="0">
                <a:solidFill>
                  <a:srgbClr val="000000"/>
                </a:solidFill>
              </a:rPr>
              <a:t>pectinata</a:t>
            </a:r>
            <a:r>
              <a:rPr lang="fr-FR" sz="1100" b="1" i="1" dirty="0" smtClean="0">
                <a:solidFill>
                  <a:srgbClr val="000000"/>
                </a:solidFill>
              </a:rPr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fr-FR" sz="1100" dirty="0" smtClean="0">
                <a:solidFill>
                  <a:srgbClr val="000000"/>
                </a:solidFill>
              </a:rPr>
              <a:t>  effet antalgique</a:t>
            </a:r>
          </a:p>
        </p:txBody>
      </p:sp>
      <p:sp>
        <p:nvSpPr>
          <p:cNvPr id="14" name="TextBox 18"/>
          <p:cNvSpPr txBox="1"/>
          <p:nvPr/>
        </p:nvSpPr>
        <p:spPr>
          <a:xfrm>
            <a:off x="6746985" y="3787621"/>
            <a:ext cx="135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>
                <a:solidFill>
                  <a:srgbClr val="000000"/>
                </a:solidFill>
              </a:rPr>
              <a:t>Hyptis</a:t>
            </a:r>
            <a:r>
              <a:rPr lang="en-US" sz="1400" b="1" i="1" dirty="0" smtClean="0">
                <a:solidFill>
                  <a:srgbClr val="000000"/>
                </a:solidFill>
              </a:rPr>
              <a:t> </a:t>
            </a:r>
            <a:r>
              <a:rPr lang="en-US" sz="1400" b="1" i="1" dirty="0" err="1" smtClean="0">
                <a:solidFill>
                  <a:srgbClr val="000000"/>
                </a:solidFill>
              </a:rPr>
              <a:t>capitata</a:t>
            </a:r>
            <a:endParaRPr lang="en-US" sz="1400" b="1" i="1" dirty="0">
              <a:solidFill>
                <a:srgbClr val="000000"/>
              </a:solidFill>
            </a:endParaRPr>
          </a:p>
        </p:txBody>
      </p:sp>
      <p:pic>
        <p:nvPicPr>
          <p:cNvPr id="15" name="Image 14" descr="Calendula-officinalis72 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97" y="1621974"/>
            <a:ext cx="1392000" cy="2088000"/>
          </a:xfrm>
          <a:prstGeom prst="rect">
            <a:avLst/>
          </a:prstGeom>
        </p:spPr>
      </p:pic>
      <p:pic>
        <p:nvPicPr>
          <p:cNvPr id="18" name="~PP3383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8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6"/>
          <p:cNvGraphicFramePr>
            <a:graphicFrameLocks noChangeAspect="1"/>
          </p:cNvGraphicFramePr>
          <p:nvPr/>
        </p:nvGraphicFramePr>
        <p:xfrm>
          <a:off x="952495" y="444995"/>
          <a:ext cx="4816928" cy="282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900" dirty="0" smtClean="0">
                <a:solidFill>
                  <a:srgbClr val="000000"/>
                </a:solidFill>
              </a:rPr>
              <a:t>Médecine factuelle : essai clinique</a:t>
            </a:r>
            <a:endParaRPr lang="fr-FR" sz="2900" dirty="0">
              <a:solidFill>
                <a:srgbClr val="000000"/>
              </a:solidFill>
            </a:endParaRPr>
          </a:p>
        </p:txBody>
      </p:sp>
      <p:pic>
        <p:nvPicPr>
          <p:cNvPr id="9" name="Picture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7143" y="1243275"/>
            <a:ext cx="2766096" cy="2089605"/>
          </a:xfrm>
          <a:prstGeom prst="rect">
            <a:avLst/>
          </a:prstGeom>
          <a:noFill/>
        </p:spPr>
      </p:pic>
      <p:pic>
        <p:nvPicPr>
          <p:cNvPr id="10" name="Picture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7143" y="3384819"/>
            <a:ext cx="2766096" cy="2092866"/>
          </a:xfrm>
          <a:prstGeom prst="rect">
            <a:avLst/>
          </a:prstGeom>
          <a:noFill/>
        </p:spPr>
      </p:pic>
      <p:sp>
        <p:nvSpPr>
          <p:cNvPr id="15" name="TextBox 11"/>
          <p:cNvSpPr txBox="1"/>
          <p:nvPr/>
        </p:nvSpPr>
        <p:spPr>
          <a:xfrm>
            <a:off x="7502070" y="2198970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Jour 1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6" name="TextBox 12"/>
          <p:cNvSpPr txBox="1"/>
          <p:nvPr/>
        </p:nvSpPr>
        <p:spPr>
          <a:xfrm>
            <a:off x="7502070" y="4317487"/>
            <a:ext cx="723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Jour 21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855344" y="3693551"/>
            <a:ext cx="86178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r-FR" sz="1400" dirty="0" smtClean="0">
                <a:solidFill>
                  <a:srgbClr val="000000"/>
                </a:solidFill>
              </a:rPr>
              <a:t>Jours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 rot="16200000">
            <a:off x="-505758" y="2045081"/>
            <a:ext cx="1952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0000"/>
                </a:solidFill>
              </a:rPr>
              <a:t>Scores cliniques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952495" y="3387898"/>
            <a:ext cx="3499739" cy="2437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 smtClean="0">
                <a:solidFill>
                  <a:srgbClr val="000000"/>
                </a:solidFill>
              </a:rPr>
              <a:t>1  2  3  4  5  6  7  8  9  10 11 12 13 14 15 16 17 18 19 20 21</a:t>
            </a:r>
            <a:endParaRPr lang="fr-FR" sz="1000" dirty="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rot="16200000">
            <a:off x="-407967" y="2094104"/>
            <a:ext cx="23259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 smtClean="0">
                <a:solidFill>
                  <a:srgbClr val="000000"/>
                </a:solidFill>
              </a:rPr>
              <a:t>0      2      4      6     8     10    12   14   16 </a:t>
            </a:r>
            <a:endParaRPr lang="fr-FR" sz="1100" dirty="0">
              <a:solidFill>
                <a:srgbClr val="000000"/>
              </a:solidFill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225729" y="5477685"/>
            <a:ext cx="73653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Lors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d’un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essai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contrôlé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le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Shampooing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Prurit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Arcanatura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a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permis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l’élimination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des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signes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cliniques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chez des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chiens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présentant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des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symptômes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de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dermatites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prurigineuses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.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cxnSp>
        <p:nvCxnSpPr>
          <p:cNvPr id="13" name="Straight Connector 40"/>
          <p:cNvCxnSpPr/>
          <p:nvPr/>
        </p:nvCxnSpPr>
        <p:spPr>
          <a:xfrm>
            <a:off x="533507" y="4635484"/>
            <a:ext cx="420915" cy="1588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42"/>
          <p:cNvCxnSpPr/>
          <p:nvPr/>
        </p:nvCxnSpPr>
        <p:spPr>
          <a:xfrm>
            <a:off x="533507" y="4987167"/>
            <a:ext cx="420915" cy="1588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43"/>
          <p:cNvCxnSpPr/>
          <p:nvPr/>
        </p:nvCxnSpPr>
        <p:spPr>
          <a:xfrm>
            <a:off x="533507" y="4317487"/>
            <a:ext cx="420915" cy="1588"/>
          </a:xfrm>
          <a:prstGeom prst="line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45"/>
          <p:cNvSpPr txBox="1"/>
          <p:nvPr/>
        </p:nvSpPr>
        <p:spPr>
          <a:xfrm>
            <a:off x="1035843" y="4163692"/>
            <a:ext cx="274145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Base : Shampooing </a:t>
            </a:r>
            <a:r>
              <a:rPr lang="en-US" sz="1100" dirty="0" err="1" smtClean="0">
                <a:solidFill>
                  <a:srgbClr val="000000"/>
                </a:solidFill>
              </a:rPr>
              <a:t>physiologique</a:t>
            </a:r>
            <a:r>
              <a:rPr lang="en-US" sz="1100" dirty="0" smtClean="0">
                <a:solidFill>
                  <a:srgbClr val="000000"/>
                </a:solidFill>
              </a:rPr>
              <a:t> </a:t>
            </a:r>
            <a:r>
              <a:rPr lang="en-US" sz="1100" dirty="0" err="1" smtClean="0">
                <a:solidFill>
                  <a:srgbClr val="000000"/>
                </a:solidFill>
              </a:rPr>
              <a:t>Arcanatura</a:t>
            </a:r>
            <a:endParaRPr lang="en-US" sz="1100" dirty="0" smtClean="0">
              <a:solidFill>
                <a:srgbClr val="000000"/>
              </a:solidFill>
            </a:endParaRPr>
          </a:p>
          <a:p>
            <a:endParaRPr lang="en-US" sz="1100" dirty="0" smtClean="0">
              <a:solidFill>
                <a:srgbClr val="000000"/>
              </a:solidFill>
            </a:endParaRPr>
          </a:p>
          <a:p>
            <a:r>
              <a:rPr lang="en-US" sz="1100" dirty="0" smtClean="0">
                <a:solidFill>
                  <a:srgbClr val="000000"/>
                </a:solidFill>
              </a:rPr>
              <a:t>Base + Calendula + </a:t>
            </a:r>
            <a:r>
              <a:rPr lang="en-US" sz="1100" dirty="0" err="1" smtClean="0">
                <a:solidFill>
                  <a:srgbClr val="000000"/>
                </a:solidFill>
              </a:rPr>
              <a:t>Hyptis</a:t>
            </a:r>
            <a:endParaRPr lang="en-US" sz="1100" dirty="0" smtClean="0">
              <a:solidFill>
                <a:srgbClr val="000000"/>
              </a:solidFill>
            </a:endParaRPr>
          </a:p>
          <a:p>
            <a:endParaRPr lang="en-US" sz="1100" dirty="0" smtClean="0">
              <a:solidFill>
                <a:srgbClr val="000000"/>
              </a:solidFill>
            </a:endParaRPr>
          </a:p>
          <a:p>
            <a:r>
              <a:rPr lang="en-US" sz="1100" dirty="0" smtClean="0">
                <a:solidFill>
                  <a:srgbClr val="000000"/>
                </a:solidFill>
              </a:rPr>
              <a:t>Base +  Calendula + </a:t>
            </a:r>
            <a:r>
              <a:rPr lang="en-US" sz="1100" dirty="0" err="1" smtClean="0">
                <a:solidFill>
                  <a:srgbClr val="000000"/>
                </a:solidFill>
              </a:rPr>
              <a:t>Hyptis</a:t>
            </a:r>
            <a:r>
              <a:rPr lang="en-US" sz="1100" dirty="0" smtClean="0">
                <a:solidFill>
                  <a:srgbClr val="000000"/>
                </a:solidFill>
              </a:rPr>
              <a:t> + </a:t>
            </a:r>
            <a:r>
              <a:rPr lang="en-US" sz="1100" dirty="0" err="1" smtClean="0">
                <a:solidFill>
                  <a:srgbClr val="000000"/>
                </a:solidFill>
              </a:rPr>
              <a:t>Urtica</a:t>
            </a:r>
            <a:endParaRPr lang="en-US" sz="1100" dirty="0" smtClean="0">
              <a:solidFill>
                <a:srgbClr val="000000"/>
              </a:solidFill>
            </a:endParaRPr>
          </a:p>
          <a:p>
            <a:endParaRPr lang="en-US" sz="1000" b="1" dirty="0" smtClean="0">
              <a:solidFill>
                <a:srgbClr val="000000"/>
              </a:solidFill>
            </a:endParaRPr>
          </a:p>
          <a:p>
            <a:endParaRPr lang="en-US" sz="1000" b="1" dirty="0" smtClean="0">
              <a:solidFill>
                <a:srgbClr val="000000"/>
              </a:solidFill>
            </a:endParaRPr>
          </a:p>
          <a:p>
            <a:endParaRPr lang="en-US" sz="1000" b="1" dirty="0">
              <a:solidFill>
                <a:srgbClr val="000000"/>
              </a:solidFill>
            </a:endParaRPr>
          </a:p>
          <a:p>
            <a:endParaRPr lang="en-US" sz="1000" b="1" dirty="0" smtClean="0">
              <a:solidFill>
                <a:srgbClr val="000000"/>
              </a:solidFill>
            </a:endParaRPr>
          </a:p>
        </p:txBody>
      </p:sp>
      <p:pic>
        <p:nvPicPr>
          <p:cNvPr id="26" name="~PP3998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56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Médiateurs</a:t>
            </a:r>
            <a:r>
              <a:rPr lang="en-US" dirty="0" smtClean="0"/>
              <a:t> </a:t>
            </a:r>
            <a:r>
              <a:rPr lang="en-US" dirty="0" err="1" smtClean="0"/>
              <a:t>lipidiques</a:t>
            </a:r>
            <a:r>
              <a:rPr lang="en-US" dirty="0" smtClean="0"/>
              <a:t> de la </a:t>
            </a:r>
            <a:r>
              <a:rPr lang="en-US" dirty="0" err="1" smtClean="0"/>
              <a:t>résolution</a:t>
            </a:r>
            <a:endParaRPr lang="fr-FR" dirty="0"/>
          </a:p>
        </p:txBody>
      </p:sp>
      <p:cxnSp>
        <p:nvCxnSpPr>
          <p:cNvPr id="10" name="Straight Arrow Connector 5"/>
          <p:cNvCxnSpPr/>
          <p:nvPr/>
        </p:nvCxnSpPr>
        <p:spPr bwMode="auto">
          <a:xfrm flipV="1">
            <a:off x="3679598" y="1689100"/>
            <a:ext cx="898524" cy="2095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6"/>
          <p:cNvCxnSpPr/>
          <p:nvPr/>
        </p:nvCxnSpPr>
        <p:spPr bwMode="auto">
          <a:xfrm>
            <a:off x="3679598" y="2337010"/>
            <a:ext cx="1765693" cy="4651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r 41"/>
          <p:cNvGrpSpPr/>
          <p:nvPr/>
        </p:nvGrpSpPr>
        <p:grpSpPr>
          <a:xfrm>
            <a:off x="4239985" y="2894040"/>
            <a:ext cx="3921125" cy="609783"/>
            <a:chOff x="4239985" y="2894040"/>
            <a:chExt cx="3921125" cy="609783"/>
          </a:xfrm>
        </p:grpSpPr>
        <p:cxnSp>
          <p:nvCxnSpPr>
            <p:cNvPr id="14" name="Straight Connector 9"/>
            <p:cNvCxnSpPr/>
            <p:nvPr/>
          </p:nvCxnSpPr>
          <p:spPr bwMode="auto">
            <a:xfrm rot="5400000">
              <a:off x="6261666" y="2993259"/>
              <a:ext cx="200025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0"/>
            <p:cNvCxnSpPr/>
            <p:nvPr/>
          </p:nvCxnSpPr>
          <p:spPr bwMode="auto">
            <a:xfrm>
              <a:off x="4239985" y="3105361"/>
              <a:ext cx="3921125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1"/>
            <p:cNvCxnSpPr/>
            <p:nvPr/>
          </p:nvCxnSpPr>
          <p:spPr bwMode="auto">
            <a:xfrm rot="5400000">
              <a:off x="4057240" y="3295158"/>
              <a:ext cx="398463" cy="1587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2"/>
            <p:cNvCxnSpPr/>
            <p:nvPr/>
          </p:nvCxnSpPr>
          <p:spPr bwMode="auto">
            <a:xfrm rot="5400000">
              <a:off x="5371872" y="3303798"/>
              <a:ext cx="398463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3"/>
            <p:cNvCxnSpPr/>
            <p:nvPr/>
          </p:nvCxnSpPr>
          <p:spPr bwMode="auto">
            <a:xfrm rot="5400000">
              <a:off x="6632347" y="3303798"/>
              <a:ext cx="398463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4"/>
            <p:cNvCxnSpPr/>
            <p:nvPr/>
          </p:nvCxnSpPr>
          <p:spPr bwMode="auto">
            <a:xfrm rot="5400000">
              <a:off x="7954032" y="3286518"/>
              <a:ext cx="398463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669920" y="1035268"/>
            <a:ext cx="4429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b="1" dirty="0" err="1" smtClean="0"/>
              <a:t>Travaux</a:t>
            </a:r>
            <a:r>
              <a:rPr lang="en-US" b="1" dirty="0" smtClean="0"/>
              <a:t> du Pr. Charles </a:t>
            </a:r>
            <a:r>
              <a:rPr lang="en-US" b="1" dirty="0" err="1" smtClean="0"/>
              <a:t>Serhan</a:t>
            </a:r>
            <a:r>
              <a:rPr lang="en-US" b="1" dirty="0" smtClean="0"/>
              <a:t> </a:t>
            </a:r>
            <a:r>
              <a:rPr lang="en-US" b="1" dirty="0" err="1" smtClean="0"/>
              <a:t>à</a:t>
            </a:r>
            <a:r>
              <a:rPr lang="en-US" b="1" dirty="0" smtClean="0"/>
              <a:t> Harvard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69920" y="3889620"/>
            <a:ext cx="6694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2.	</a:t>
            </a:r>
            <a:r>
              <a:rPr lang="en-US" b="1" dirty="0" err="1" smtClean="0"/>
              <a:t>L’inflammation</a:t>
            </a:r>
            <a:r>
              <a:rPr lang="en-US" b="1" dirty="0" smtClean="0"/>
              <a:t> un </a:t>
            </a:r>
            <a:r>
              <a:rPr lang="en-US" b="1" dirty="0" err="1" smtClean="0"/>
              <a:t>phénomène</a:t>
            </a:r>
            <a:r>
              <a:rPr lang="en-US" b="1" dirty="0" smtClean="0"/>
              <a:t> </a:t>
            </a:r>
            <a:r>
              <a:rPr lang="en-US" b="1" dirty="0" err="1" smtClean="0"/>
              <a:t>dynamique</a:t>
            </a:r>
            <a:endParaRPr lang="fr-FR" b="1" dirty="0"/>
          </a:p>
        </p:txBody>
      </p:sp>
      <p:sp>
        <p:nvSpPr>
          <p:cNvPr id="39" name="Rectangle 38"/>
          <p:cNvSpPr/>
          <p:nvPr/>
        </p:nvSpPr>
        <p:spPr>
          <a:xfrm>
            <a:off x="4578122" y="1447800"/>
            <a:ext cx="2252662" cy="660360"/>
          </a:xfrm>
          <a:prstGeom prst="rect">
            <a:avLst/>
          </a:prstGeom>
          <a:solidFill>
            <a:srgbClr val="FFD4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Inflammation</a:t>
            </a:r>
          </a:p>
          <a:p>
            <a:pPr algn="ctr"/>
            <a:r>
              <a:rPr lang="fr-FR" dirty="0" smtClean="0">
                <a:solidFill>
                  <a:srgbClr val="000000"/>
                </a:solidFill>
              </a:rPr>
              <a:t>chronique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445291" y="2416708"/>
            <a:ext cx="1784662" cy="477332"/>
          </a:xfrm>
          <a:prstGeom prst="rect">
            <a:avLst/>
          </a:prstGeom>
          <a:solidFill>
            <a:srgbClr val="88BE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Résolution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62944" y="1889918"/>
            <a:ext cx="2716654" cy="449030"/>
          </a:xfrm>
          <a:prstGeom prst="rect">
            <a:avLst/>
          </a:prstGeom>
          <a:solidFill>
            <a:srgbClr val="FF5A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Inflammation aigüe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517840" y="3503824"/>
            <a:ext cx="1147412" cy="369332"/>
          </a:xfrm>
          <a:prstGeom prst="rect">
            <a:avLst/>
          </a:prstGeom>
          <a:solidFill>
            <a:srgbClr val="88BE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algn="ctr"/>
            <a:r>
              <a:rPr lang="fr-FR" dirty="0" err="1" smtClean="0">
                <a:solidFill>
                  <a:srgbClr val="000000"/>
                </a:solidFill>
              </a:rPr>
              <a:t>Lipoxines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857418" y="3503824"/>
            <a:ext cx="1252245" cy="369332"/>
          </a:xfrm>
          <a:prstGeom prst="rect">
            <a:avLst/>
          </a:prstGeom>
          <a:solidFill>
            <a:srgbClr val="88BE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fr-FR" dirty="0" err="1" smtClean="0">
                <a:solidFill>
                  <a:srgbClr val="000000"/>
                </a:solidFill>
              </a:rPr>
              <a:t>Résolvines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206250" y="3486544"/>
            <a:ext cx="1252245" cy="369332"/>
          </a:xfrm>
          <a:prstGeom prst="rect">
            <a:avLst/>
          </a:prstGeom>
          <a:solidFill>
            <a:srgbClr val="88BE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fr-FR" smtClean="0">
                <a:solidFill>
                  <a:srgbClr val="000000"/>
                </a:solidFill>
              </a:rPr>
              <a:t>Protectines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526346" y="3486544"/>
            <a:ext cx="1252245" cy="369332"/>
          </a:xfrm>
          <a:prstGeom prst="rect">
            <a:avLst/>
          </a:prstGeom>
          <a:solidFill>
            <a:srgbClr val="88BE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fr-FR" smtClean="0">
                <a:solidFill>
                  <a:srgbClr val="000000"/>
                </a:solidFill>
              </a:rPr>
              <a:t>Marésines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4216318" y="2228259"/>
            <a:ext cx="1034519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sz="1400" dirty="0" smtClean="0"/>
              <a:t>PGE</a:t>
            </a:r>
            <a:r>
              <a:rPr lang="fr-FR" sz="1400" baseline="-25000" dirty="0" smtClean="0"/>
              <a:t>2</a:t>
            </a:r>
            <a:r>
              <a:rPr lang="fr-FR" sz="1400" dirty="0" smtClean="0"/>
              <a:t>   PGD</a:t>
            </a:r>
            <a:r>
              <a:rPr lang="fr-FR" sz="1400" baseline="-25000" dirty="0" smtClean="0"/>
              <a:t>2</a:t>
            </a:r>
            <a:endParaRPr lang="fr-FR" sz="1400" baseline="-25000" dirty="0"/>
          </a:p>
        </p:txBody>
      </p:sp>
      <p:sp>
        <p:nvSpPr>
          <p:cNvPr id="50" name="Rectangle 49"/>
          <p:cNvSpPr/>
          <p:nvPr/>
        </p:nvSpPr>
        <p:spPr>
          <a:xfrm>
            <a:off x="3775954" y="5436805"/>
            <a:ext cx="2061409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Changement de classe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62944" y="5991359"/>
            <a:ext cx="2554896" cy="48000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/>
          <p:cNvSpPr txBox="1"/>
          <p:nvPr/>
        </p:nvSpPr>
        <p:spPr>
          <a:xfrm>
            <a:off x="779619" y="5749439"/>
            <a:ext cx="7222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Prostaglandines et </a:t>
            </a:r>
            <a:r>
              <a:rPr lang="fr-FR" sz="1400" dirty="0" err="1" smtClean="0"/>
              <a:t>leukotriènes</a:t>
            </a:r>
            <a:r>
              <a:rPr lang="fr-FR" sz="1400" dirty="0" smtClean="0"/>
              <a:t>                 </a:t>
            </a:r>
            <a:r>
              <a:rPr lang="fr-FR" sz="1400" dirty="0" err="1" smtClean="0"/>
              <a:t>Lipoxines</a:t>
            </a:r>
            <a:r>
              <a:rPr lang="fr-FR" sz="1400" dirty="0" smtClean="0"/>
              <a:t>                 </a:t>
            </a:r>
            <a:r>
              <a:rPr lang="fr-FR" sz="1400" dirty="0" err="1" smtClean="0"/>
              <a:t>Résolvines</a:t>
            </a:r>
            <a:r>
              <a:rPr lang="fr-FR" sz="1400" dirty="0" smtClean="0"/>
              <a:t> </a:t>
            </a:r>
            <a:r>
              <a:rPr lang="fr-FR" sz="1400" dirty="0" err="1" smtClean="0"/>
              <a:t>Protectines</a:t>
            </a:r>
            <a:r>
              <a:rPr lang="fr-FR" sz="1400" dirty="0" smtClean="0"/>
              <a:t> et </a:t>
            </a:r>
            <a:r>
              <a:rPr lang="fr-FR" sz="1400" dirty="0" err="1" smtClean="0"/>
              <a:t>Marésines</a:t>
            </a:r>
            <a:r>
              <a:rPr lang="fr-FR" sz="1400" dirty="0" smtClean="0"/>
              <a:t>    </a:t>
            </a:r>
            <a:endParaRPr lang="fr-FR" sz="1400" dirty="0"/>
          </a:p>
        </p:txBody>
      </p:sp>
      <p:sp>
        <p:nvSpPr>
          <p:cNvPr id="53" name="ZoneTexte 52"/>
          <p:cNvSpPr txBox="1"/>
          <p:nvPr/>
        </p:nvSpPr>
        <p:spPr>
          <a:xfrm>
            <a:off x="564116" y="6041086"/>
            <a:ext cx="4066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/>
              <a:t>Utilisation d’Oméga 6 : acide </a:t>
            </a:r>
            <a:r>
              <a:rPr lang="fr-FR" sz="1400" b="1" dirty="0" err="1" smtClean="0"/>
              <a:t>arachidonique</a:t>
            </a:r>
            <a:r>
              <a:rPr lang="fr-FR" sz="1400" b="1" dirty="0" smtClean="0"/>
              <a:t>                </a:t>
            </a:r>
            <a:endParaRPr lang="fr-FR" sz="1400" b="1" dirty="0"/>
          </a:p>
        </p:txBody>
      </p:sp>
      <p:sp>
        <p:nvSpPr>
          <p:cNvPr id="54" name="ZoneTexte 53"/>
          <p:cNvSpPr txBox="1"/>
          <p:nvPr/>
        </p:nvSpPr>
        <p:spPr>
          <a:xfrm>
            <a:off x="5103569" y="6041086"/>
            <a:ext cx="2771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/>
              <a:t>Utilisation d’Oméga 3 : EPA et DHA</a:t>
            </a:r>
            <a:endParaRPr lang="fr-FR" sz="1400" b="1" dirty="0"/>
          </a:p>
        </p:txBody>
      </p:sp>
      <p:grpSp>
        <p:nvGrpSpPr>
          <p:cNvPr id="4" name="Grouper 40"/>
          <p:cNvGrpSpPr/>
          <p:nvPr/>
        </p:nvGrpSpPr>
        <p:grpSpPr>
          <a:xfrm>
            <a:off x="886738" y="4292123"/>
            <a:ext cx="7010400" cy="1010281"/>
            <a:chOff x="886738" y="4292123"/>
            <a:chExt cx="7010400" cy="1010281"/>
          </a:xfrm>
        </p:grpSpPr>
        <p:sp>
          <p:nvSpPr>
            <p:cNvPr id="26" name="Rectangle 25"/>
            <p:cNvSpPr/>
            <p:nvPr/>
          </p:nvSpPr>
          <p:spPr bwMode="auto">
            <a:xfrm>
              <a:off x="886738" y="4788155"/>
              <a:ext cx="7010400" cy="514249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800" b="1" dirty="0"/>
            </a:p>
          </p:txBody>
        </p:sp>
        <p:grpSp>
          <p:nvGrpSpPr>
            <p:cNvPr id="5" name="Grouper 35"/>
            <p:cNvGrpSpPr/>
            <p:nvPr/>
          </p:nvGrpSpPr>
          <p:grpSpPr>
            <a:xfrm>
              <a:off x="886738" y="4292123"/>
              <a:ext cx="7010400" cy="353156"/>
              <a:chOff x="886738" y="4292123"/>
              <a:chExt cx="7010400" cy="353156"/>
            </a:xfrm>
          </p:grpSpPr>
          <p:cxnSp>
            <p:nvCxnSpPr>
              <p:cNvPr id="27" name="Straight Arrow Connector 22"/>
              <p:cNvCxnSpPr/>
              <p:nvPr/>
            </p:nvCxnSpPr>
            <p:spPr bwMode="auto">
              <a:xfrm>
                <a:off x="886738" y="4645279"/>
                <a:ext cx="7010400" cy="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9" name="Picture 2" descr="C:\Users\serge\AppData\Local\Microsoft\Windows\Temporary Internet Files\Content.IE5\NHLM5KF4\MCj04242320000[1].wmf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86739" y="4292123"/>
                <a:ext cx="320342" cy="314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5" name="ZoneTexte 54"/>
          <p:cNvSpPr txBox="1"/>
          <p:nvPr/>
        </p:nvSpPr>
        <p:spPr>
          <a:xfrm>
            <a:off x="6832373" y="4292123"/>
            <a:ext cx="891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Temps</a:t>
            </a:r>
            <a:endParaRPr lang="fr-FR" dirty="0"/>
          </a:p>
        </p:txBody>
      </p:sp>
      <p:sp>
        <p:nvSpPr>
          <p:cNvPr id="56" name="ZoneTexte 55"/>
          <p:cNvSpPr txBox="1"/>
          <p:nvPr/>
        </p:nvSpPr>
        <p:spPr>
          <a:xfrm>
            <a:off x="886739" y="4872592"/>
            <a:ext cx="1791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Initiation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6109663" y="4872592"/>
            <a:ext cx="125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Résolution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59" name="Connecteur droit avec flèche 58"/>
          <p:cNvCxnSpPr/>
          <p:nvPr/>
        </p:nvCxnSpPr>
        <p:spPr>
          <a:xfrm rot="5400000" flipH="1" flipV="1">
            <a:off x="4750772" y="5409050"/>
            <a:ext cx="214880" cy="158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~PP2809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6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webcastrésolution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00CBEC"/>
      </a:accent1>
      <a:accent2>
        <a:srgbClr val="3E4BCB"/>
      </a:accent2>
      <a:accent3>
        <a:srgbClr val="72CB2E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2705</TotalTime>
  <Words>990</Words>
  <Application>Microsoft Office PowerPoint</Application>
  <PresentationFormat>Affichage à l'écran (4:3)</PresentationFormat>
  <Paragraphs>233</Paragraphs>
  <Slides>15</Slides>
  <Notes>1</Notes>
  <HiddenSlides>0</HiddenSlides>
  <MMClips>15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7" baseType="lpstr">
      <vt:lpstr>Thème Office</vt:lpstr>
      <vt:lpstr>Document</vt:lpstr>
      <vt:lpstr>Dermatites prurigineuses :  Un nouveau regard sur la thérapie multimodale </vt:lpstr>
      <vt:lpstr>Dermatites prurigineuses</vt:lpstr>
      <vt:lpstr>Buts du traitement</vt:lpstr>
      <vt:lpstr>L’inflammation en résumé</vt:lpstr>
      <vt:lpstr>Réaction inflammatoire :  2 phases responsables des signes cliniques suivies d’une résolution</vt:lpstr>
      <vt:lpstr>Rôle des shampooings</vt:lpstr>
      <vt:lpstr>L’action du Shampooing Prurit  couvre tous les aspects de  l’inflammation</vt:lpstr>
      <vt:lpstr>Médecine factuelle : essai clinique</vt:lpstr>
      <vt:lpstr>Médiateurs lipidiques de la résolution</vt:lpstr>
      <vt:lpstr>Origine des médiateurs lipidiques  de l’inflammation et de la résolution</vt:lpstr>
      <vt:lpstr>Rôles des médiateurs lipidiques de la résolution</vt:lpstr>
      <vt:lpstr>Preuves cliniques chez le chien DHA + EPA</vt:lpstr>
      <vt:lpstr>Dermatites prurigineuses :  produits Arcanatura</vt:lpstr>
      <vt:lpstr>La thérapie multimodale en action :  dermatites prurigineuses</vt:lpstr>
      <vt:lpstr>ARCANATURA propose une gamme de produits scientifiquement élaborés  et éco-responsables  en réponse à des besoins spécifiques en matière de santé et d’hygiène animale.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ff</dc:creator>
  <cp:lastModifiedBy>Eric</cp:lastModifiedBy>
  <cp:revision>127</cp:revision>
  <cp:lastPrinted>2010-04-02T07:04:27Z</cp:lastPrinted>
  <dcterms:created xsi:type="dcterms:W3CDTF">2010-04-14T06:40:20Z</dcterms:created>
  <dcterms:modified xsi:type="dcterms:W3CDTF">2012-07-16T14:27:29Z</dcterms:modified>
</cp:coreProperties>
</file>